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8"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6" r:id="rId39"/>
    <p:sldId id="293" r:id="rId40"/>
    <p:sldId id="294" r:id="rId41"/>
    <p:sldId id="29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64" d="100"/>
          <a:sy n="64" d="100"/>
        </p:scale>
        <p:origin x="90" y="10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11/15/2017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03829" y="2372749"/>
            <a:ext cx="8915399" cy="2262781"/>
          </a:xfrm>
        </p:spPr>
        <p:txBody>
          <a:bodyPr>
            <a:noAutofit/>
          </a:bodyPr>
          <a:lstStyle/>
          <a:p>
            <a:r>
              <a:rPr lang="es-ES" sz="8000" dirty="0" smtClean="0">
                <a:solidFill>
                  <a:srgbClr val="FF0000"/>
                </a:solidFill>
              </a:rPr>
              <a:t>Impulso y cantidad de movimiento.</a:t>
            </a:r>
            <a:endParaRPr lang="es-CL" sz="8000" dirty="0">
              <a:solidFill>
                <a:srgbClr val="FF0000"/>
              </a:solidFill>
            </a:endParaRPr>
          </a:p>
        </p:txBody>
      </p:sp>
    </p:spTree>
    <p:extLst>
      <p:ext uri="{BB962C8B-B14F-4D97-AF65-F5344CB8AC3E}">
        <p14:creationId xmlns:p14="http://schemas.microsoft.com/office/powerpoint/2010/main" val="14914747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a:solidFill>
                  <a:srgbClr val="002060"/>
                </a:solidFill>
              </a:rPr>
              <a:t>Relación entre la cantidad  de movimiento y la fuerza</a:t>
            </a:r>
            <a:br>
              <a:rPr lang="es-CL" dirty="0">
                <a:solidFill>
                  <a:srgbClr val="002060"/>
                </a:solidFill>
              </a:rPr>
            </a:br>
            <a:endParaRPr lang="es-CL" dirty="0">
              <a:solidFill>
                <a:srgbClr val="002060"/>
              </a:solidFill>
            </a:endParaRPr>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1505478" y="1904999"/>
                <a:ext cx="9999133" cy="4580467"/>
              </a:xfrm>
            </p:spPr>
            <p:txBody>
              <a:bodyPr>
                <a:normAutofit/>
              </a:bodyPr>
              <a:lstStyle/>
              <a:p>
                <a:r>
                  <a:rPr lang="es-CL" dirty="0" smtClean="0"/>
                  <a:t>Relación entre la cantidad  de movimiento </a:t>
                </a:r>
                <a:r>
                  <a:rPr lang="es-CL" dirty="0" smtClean="0"/>
                  <a:t> </a:t>
                </a:r>
                <a:r>
                  <a:rPr lang="es-CL" dirty="0"/>
                  <a:t>es</a:t>
                </a:r>
                <a:r>
                  <a:rPr lang="es-CL" dirty="0" smtClean="0"/>
                  <a:t>:</a:t>
                </a:r>
              </a:p>
              <a:p>
                <a:pPr marL="0" indent="0">
                  <a:buNone/>
                </a:pPr>
                <a:endParaRPr lang="es-CL" dirty="0"/>
              </a:p>
              <a:p>
                <a14:m>
                  <m:oMath xmlns:m="http://schemas.openxmlformats.org/officeDocument/2006/math">
                    <m:r>
                      <a:rPr lang="es-ES" i="1">
                        <a:latin typeface="Cambria Math" panose="02040503050406030204" pitchFamily="18" charset="0"/>
                      </a:rPr>
                      <m:t>𝐼</m:t>
                    </m:r>
                    <m:r>
                      <a:rPr lang="es-ES" i="1">
                        <a:latin typeface="Cambria Math" panose="02040503050406030204" pitchFamily="18" charset="0"/>
                      </a:rPr>
                      <m:t>=∆</m:t>
                    </m:r>
                    <m:r>
                      <a:rPr lang="es-ES" i="1">
                        <a:latin typeface="Cambria Math" panose="02040503050406030204" pitchFamily="18" charset="0"/>
                        <a:ea typeface="Cambria Math" panose="02040503050406030204" pitchFamily="18" charset="0"/>
                      </a:rPr>
                      <m:t>𝑃</m:t>
                    </m:r>
                  </m:oMath>
                </a14:m>
                <a:endParaRPr lang="es-CL" dirty="0"/>
              </a:p>
              <a:p>
                <a14:m>
                  <m:oMath xmlns:m="http://schemas.openxmlformats.org/officeDocument/2006/math">
                    <m:r>
                      <a:rPr lang="es-ES" b="0" i="1" smtClean="0">
                        <a:latin typeface="Cambria Math" panose="02040503050406030204" pitchFamily="18" charset="0"/>
                      </a:rPr>
                      <m:t>𝐹</m:t>
                    </m:r>
                    <m:r>
                      <a:rPr lang="es-ES" b="0" i="1" smtClean="0">
                        <a:latin typeface="Cambria Math" panose="02040503050406030204" pitchFamily="18" charset="0"/>
                      </a:rPr>
                      <m:t>∗</m:t>
                    </m:r>
                    <m:r>
                      <a:rPr lang="es-ES" b="0" i="1" smtClean="0">
                        <a:latin typeface="Cambria Math" panose="02040503050406030204" pitchFamily="18" charset="0"/>
                      </a:rPr>
                      <m:t>𝑡</m:t>
                    </m:r>
                    <m:r>
                      <a:rPr lang="es-ES" b="0" i="1" smtClean="0">
                        <a:latin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𝑃</m:t>
                    </m:r>
                  </m:oMath>
                </a14:m>
                <a:endParaRPr lang="es-CL" dirty="0"/>
              </a:p>
              <a:p>
                <a:r>
                  <a:rPr lang="es-CL" dirty="0" smtClean="0"/>
                  <a:t>Al </a:t>
                </a:r>
                <a:r>
                  <a:rPr lang="es-CL" dirty="0"/>
                  <a:t>despejar </a:t>
                </a:r>
                <a:r>
                  <a:rPr lang="es-CL" dirty="0" smtClean="0"/>
                  <a:t>F, se obtiene:</a:t>
                </a:r>
              </a:p>
              <a:p>
                <a14:m>
                  <m:oMath xmlns:m="http://schemas.openxmlformats.org/officeDocument/2006/math">
                    <m:r>
                      <a:rPr lang="es-ES" b="0" i="1" smtClean="0">
                        <a:latin typeface="Cambria Math" panose="02040503050406030204" pitchFamily="18" charset="0"/>
                      </a:rPr>
                      <m:t>𝐹</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num>
                      <m:den>
                        <m:r>
                          <a:rPr lang="es-ES" b="0" i="1" smtClean="0">
                            <a:latin typeface="Cambria Math" panose="02040503050406030204" pitchFamily="18" charset="0"/>
                          </a:rPr>
                          <m:t>𝑡</m:t>
                        </m:r>
                      </m:den>
                    </m:f>
                  </m:oMath>
                </a14:m>
                <a:endParaRPr lang="es-CL" dirty="0" smtClean="0"/>
              </a:p>
              <a:p>
                <a:endParaRPr lang="es-CL" dirty="0" smtClean="0"/>
              </a:p>
              <a:p>
                <a:pPr marL="0" indent="0">
                  <a:buNone/>
                </a:pPr>
                <a:r>
                  <a:rPr lang="es-CL" dirty="0" smtClean="0"/>
                  <a:t>Rapidez de cambio de la cantidad de movimiento.</a:t>
                </a:r>
                <a:r>
                  <a:rPr lang="es-CL" dirty="0"/>
                  <a:t/>
                </a:r>
                <a:br>
                  <a:rPr lang="es-CL" dirty="0"/>
                </a:br>
                <a:endParaRPr lang="es-CL"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1505478" y="1904999"/>
                <a:ext cx="9999133" cy="4580467"/>
              </a:xfrm>
              <a:blipFill rotWithShape="0">
                <a:blip r:embed="rId2"/>
                <a:stretch>
                  <a:fillRect l="-549" t="-665"/>
                </a:stretch>
              </a:blipFill>
            </p:spPr>
            <p:txBody>
              <a:bodyPr/>
              <a:lstStyle/>
              <a:p>
                <a:r>
                  <a:rPr lang="es-CL">
                    <a:noFill/>
                  </a:rPr>
                  <a:t> </a:t>
                </a:r>
              </a:p>
            </p:txBody>
          </p:sp>
        </mc:Fallback>
      </mc:AlternateContent>
    </p:spTree>
    <p:extLst>
      <p:ext uri="{BB962C8B-B14F-4D97-AF65-F5344CB8AC3E}">
        <p14:creationId xmlns:p14="http://schemas.microsoft.com/office/powerpoint/2010/main" val="33410320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8919" y="0"/>
            <a:ext cx="8911687" cy="1280890"/>
          </a:xfrm>
        </p:spPr>
        <p:txBody>
          <a:bodyPr/>
          <a:lstStyle/>
          <a:p>
            <a:r>
              <a:rPr lang="es-CL" dirty="0">
                <a:solidFill>
                  <a:srgbClr val="FF0000"/>
                </a:solidFill>
              </a:rPr>
              <a:t>Cantidad de movimiento </a:t>
            </a:r>
            <a:r>
              <a:rPr lang="es-CL" dirty="0" smtClean="0">
                <a:solidFill>
                  <a:srgbClr val="FF0000"/>
                </a:solidFill>
              </a:rPr>
              <a:t>total de un sistema</a:t>
            </a:r>
            <a:endParaRPr lang="es-CL" dirty="0">
              <a:solidFill>
                <a:srgbClr val="FF0000"/>
              </a:solidFill>
            </a:endParaRPr>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1195127" y="1280890"/>
                <a:ext cx="8915400" cy="3777622"/>
              </a:xfrm>
            </p:spPr>
            <p:txBody>
              <a:bodyPr/>
              <a:lstStyle/>
              <a:p>
                <a:r>
                  <a:rPr lang="es-CL" dirty="0" smtClean="0"/>
                  <a:t>Un sistema se encuentra conformado por una serie de partículas,  donde cada una de las cuales posee </a:t>
                </a:r>
                <a:r>
                  <a:rPr lang="es-CL" dirty="0" smtClean="0"/>
                  <a:t>una determinada </a:t>
                </a:r>
                <a:r>
                  <a:rPr lang="es-CL" dirty="0"/>
                  <a:t>cantidad de movimiento</a:t>
                </a:r>
                <a:r>
                  <a:rPr lang="es-CL" dirty="0" smtClean="0"/>
                  <a:t>,</a:t>
                </a:r>
              </a:p>
              <a:p>
                <a:r>
                  <a:rPr lang="es-CL" dirty="0" smtClean="0"/>
                  <a:t> </a:t>
                </a:r>
                <a:r>
                  <a:rPr lang="es-CL" dirty="0"/>
                  <a:t>Entonces, la cantidad de movimiento total del </a:t>
                </a:r>
                <a:r>
                  <a:rPr lang="es-CL" dirty="0" smtClean="0"/>
                  <a:t>sistema </a:t>
                </a:r>
                <a:r>
                  <a:rPr lang="es-CL" dirty="0"/>
                  <a:t>está dada por la suma vectorial de los </a:t>
                </a:r>
                <a:r>
                  <a:rPr lang="es-CL" dirty="0" smtClean="0"/>
                  <a:t>Momentum </a:t>
                </a:r>
                <a:r>
                  <a:rPr lang="es-CL" dirty="0"/>
                  <a:t>de cada partícula, esto es:</a:t>
                </a:r>
              </a:p>
              <a:p>
                <a14:m>
                  <m:oMath xmlns:m="http://schemas.openxmlformats.org/officeDocument/2006/math">
                    <m:acc>
                      <m:accPr>
                        <m:chr m:val="⃗"/>
                        <m:ctrlPr>
                          <a:rPr lang="es-CL" i="1" smtClean="0">
                            <a:latin typeface="Cambria Math" panose="02040503050406030204" pitchFamily="18" charset="0"/>
                          </a:rPr>
                        </m:ctrlPr>
                      </m:accPr>
                      <m:e>
                        <m:r>
                          <a:rPr lang="es-ES" b="0" i="1" smtClean="0">
                            <a:latin typeface="Cambria Math" panose="02040503050406030204" pitchFamily="18" charset="0"/>
                          </a:rPr>
                          <m:t>𝑃𝑡</m:t>
                        </m:r>
                      </m:e>
                    </m:acc>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𝑃</m:t>
                        </m:r>
                      </m:e>
                    </m:acc>
                    <m:r>
                      <a:rPr lang="es-ES" b="0" i="1" smtClean="0">
                        <a:latin typeface="Cambria Math" panose="02040503050406030204" pitchFamily="18" charset="0"/>
                      </a:rPr>
                      <m:t>1+</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𝑃</m:t>
                        </m:r>
                        <m:r>
                          <a:rPr lang="es-ES" b="0" i="1" smtClean="0">
                            <a:latin typeface="Cambria Math" panose="02040503050406030204" pitchFamily="18" charset="0"/>
                          </a:rPr>
                          <m:t>2</m:t>
                        </m:r>
                      </m:e>
                    </m:acc>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𝑃</m:t>
                        </m:r>
                        <m:r>
                          <a:rPr lang="es-ES" b="0" i="1" smtClean="0">
                            <a:latin typeface="Cambria Math" panose="02040503050406030204" pitchFamily="18" charset="0"/>
                          </a:rPr>
                          <m:t>3</m:t>
                        </m:r>
                      </m:e>
                    </m:acc>
                    <m:r>
                      <a:rPr lang="es-ES" b="0" i="1" smtClean="0">
                        <a:latin typeface="Cambria Math" panose="02040503050406030204" pitchFamily="18" charset="0"/>
                      </a:rPr>
                      <m:t>+……+ </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𝑃𝑛</m:t>
                        </m:r>
                      </m:e>
                    </m:acc>
                  </m:oMath>
                </a14:m>
                <a:endParaRPr lang="es-CL"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1195127" y="1280890"/>
                <a:ext cx="8915400" cy="3777622"/>
              </a:xfrm>
              <a:blipFill rotWithShape="0">
                <a:blip r:embed="rId2"/>
                <a:stretch>
                  <a:fillRect l="-478" t="-806"/>
                </a:stretch>
              </a:blipFill>
            </p:spPr>
            <p:txBody>
              <a:bodyPr/>
              <a:lstStyle/>
              <a:p>
                <a:r>
                  <a:rPr lang="es-CL">
                    <a:noFill/>
                  </a:rPr>
                  <a:t> </a:t>
                </a:r>
              </a:p>
            </p:txBody>
          </p:sp>
        </mc:Fallback>
      </mc:AlternateContent>
      <p:pic>
        <p:nvPicPr>
          <p:cNvPr id="4" name="Imagen 3"/>
          <p:cNvPicPr>
            <a:picLocks noChangeAspect="1"/>
          </p:cNvPicPr>
          <p:nvPr/>
        </p:nvPicPr>
        <p:blipFill>
          <a:blip r:embed="rId3"/>
          <a:stretch>
            <a:fillRect/>
          </a:stretch>
        </p:blipFill>
        <p:spPr>
          <a:xfrm>
            <a:off x="7433733" y="3101445"/>
            <a:ext cx="4286251" cy="3384022"/>
          </a:xfrm>
          <a:prstGeom prst="rect">
            <a:avLst/>
          </a:prstGeom>
        </p:spPr>
      </p:pic>
    </p:spTree>
    <p:extLst>
      <p:ext uri="{BB962C8B-B14F-4D97-AF65-F5344CB8AC3E}">
        <p14:creationId xmlns:p14="http://schemas.microsoft.com/office/powerpoint/2010/main" val="217661802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8702" y="204385"/>
            <a:ext cx="8911687" cy="1280890"/>
          </a:xfrm>
        </p:spPr>
        <p:txBody>
          <a:bodyPr/>
          <a:lstStyle/>
          <a:p>
            <a:r>
              <a:rPr lang="es-ES" dirty="0" smtClean="0">
                <a:solidFill>
                  <a:srgbClr val="FF0000"/>
                </a:solidFill>
              </a:rPr>
              <a:t>Conservación </a:t>
            </a:r>
            <a:r>
              <a:rPr lang="es-ES" dirty="0" smtClean="0">
                <a:solidFill>
                  <a:srgbClr val="FF0000"/>
                </a:solidFill>
              </a:rPr>
              <a:t>de la cantidad de movimiento</a:t>
            </a:r>
            <a:endParaRPr lang="es-CL" dirty="0">
              <a:solidFill>
                <a:srgbClr val="FF0000"/>
              </a:solidFill>
            </a:endParaRPr>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704538" y="1485275"/>
                <a:ext cx="9825714" cy="4855564"/>
              </a:xfrm>
            </p:spPr>
            <p:txBody>
              <a:bodyPr>
                <a:normAutofit/>
              </a:bodyPr>
              <a:lstStyle/>
              <a:p>
                <a:r>
                  <a:rPr lang="es-CL" dirty="0" smtClean="0"/>
                  <a:t>Entonces, la cantidad de movimiento total del </a:t>
                </a:r>
                <a:r>
                  <a:rPr lang="es-CL" dirty="0" smtClean="0"/>
                  <a:t>sistema </a:t>
                </a:r>
                <a:r>
                  <a:rPr lang="es-CL" dirty="0"/>
                  <a:t>está dada por la suma vectorial de los </a:t>
                </a:r>
                <a:r>
                  <a:rPr lang="es-CL" dirty="0" smtClean="0"/>
                  <a:t>Momentum </a:t>
                </a:r>
                <a:r>
                  <a:rPr lang="es-CL" dirty="0"/>
                  <a:t>de cada partícula, esto es:</a:t>
                </a:r>
              </a:p>
              <a:p>
                <a14:m>
                  <m:oMath xmlns:m="http://schemas.openxmlformats.org/officeDocument/2006/math">
                    <m:nary>
                      <m:naryPr>
                        <m:chr m:val="∑"/>
                        <m:subHide m:val="on"/>
                        <m:supHide m:val="on"/>
                        <m:ctrlPr>
                          <a:rPr lang="es-CL" i="1" smtClean="0">
                            <a:latin typeface="Cambria Math" panose="02040503050406030204" pitchFamily="18" charset="0"/>
                          </a:rPr>
                        </m:ctrlPr>
                      </m:naryPr>
                      <m:sub/>
                      <m:sup/>
                      <m:e>
                        <m:acc>
                          <m:accPr>
                            <m:chr m:val="⃗"/>
                            <m:ctrlPr>
                              <a:rPr lang="es-CL" i="1" smtClean="0">
                                <a:latin typeface="Cambria Math" panose="02040503050406030204" pitchFamily="18" charset="0"/>
                              </a:rPr>
                            </m:ctrlPr>
                          </m:accPr>
                          <m:e>
                            <m:r>
                              <a:rPr lang="es-ES" b="0" i="1" smtClean="0">
                                <a:latin typeface="Cambria Math" panose="02040503050406030204" pitchFamily="18" charset="0"/>
                              </a:rPr>
                              <m:t>𝐹</m:t>
                            </m:r>
                          </m:e>
                        </m:acc>
                        <m:r>
                          <a:rPr lang="es-ES" b="0" i="1" smtClean="0">
                            <a:latin typeface="Cambria Math" panose="02040503050406030204" pitchFamily="18" charset="0"/>
                          </a:rPr>
                          <m:t>=0,                         </m:t>
                        </m:r>
                        <m:nary>
                          <m:naryPr>
                            <m:chr m:val="∑"/>
                            <m:subHide m:val="on"/>
                            <m:supHide m:val="on"/>
                            <m:ctrlPr>
                              <a:rPr lang="es-ES" b="0" i="1" smtClean="0">
                                <a:latin typeface="Cambria Math" panose="02040503050406030204" pitchFamily="18" charset="0"/>
                              </a:rPr>
                            </m:ctrlPr>
                          </m:naryPr>
                          <m:sub/>
                          <m:sup/>
                          <m:e>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𝐼</m:t>
                                </m:r>
                              </m:e>
                            </m:acc>
                            <m:r>
                              <a:rPr lang="es-ES" b="0" i="1" smtClean="0">
                                <a:latin typeface="Cambria Math" panose="02040503050406030204" pitchFamily="18" charset="0"/>
                              </a:rPr>
                              <m:t>=0</m:t>
                            </m:r>
                          </m:e>
                        </m:nary>
                      </m:e>
                    </m:nary>
                  </m:oMath>
                </a14:m>
                <a:endParaRPr lang="es-CL" dirty="0" smtClean="0"/>
              </a:p>
              <a:p>
                <a:r>
                  <a:rPr lang="es-ES" dirty="0" smtClean="0"/>
                  <a:t>A </a:t>
                </a:r>
                <a:r>
                  <a:rPr lang="es-ES" dirty="0" err="1" smtClean="0"/>
                  <a:t>asu</a:t>
                </a:r>
                <a:r>
                  <a:rPr lang="es-ES" dirty="0" smtClean="0"/>
                  <a:t> vez , si el impulso es cero, se tiene que:</a:t>
                </a:r>
              </a:p>
              <a:p>
                <a14:m>
                  <m:oMath xmlns:m="http://schemas.openxmlformats.org/officeDocument/2006/math">
                    <m:acc>
                      <m:accPr>
                        <m:chr m:val="⃗"/>
                        <m:ctrlPr>
                          <a:rPr lang="es-ES" i="1" smtClean="0">
                            <a:latin typeface="Cambria Math" panose="02040503050406030204" pitchFamily="18" charset="0"/>
                          </a:rPr>
                        </m:ctrlPr>
                      </m:accPr>
                      <m:e>
                        <m:r>
                          <a:rPr lang="es-ES" b="0" i="1" smtClean="0">
                            <a:latin typeface="Cambria Math" panose="02040503050406030204" pitchFamily="18" charset="0"/>
                          </a:rPr>
                          <m:t>𝐼</m:t>
                        </m:r>
                      </m:e>
                    </m:acc>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acc>
                      <m:accPr>
                        <m:chr m:val="⃗"/>
                        <m:ctrlPr>
                          <a:rPr lang="es-ES" b="0" i="1" smtClean="0">
                            <a:latin typeface="Cambria Math" panose="02040503050406030204" pitchFamily="18" charset="0"/>
                            <a:ea typeface="Cambria Math" panose="02040503050406030204" pitchFamily="18" charset="0"/>
                          </a:rPr>
                        </m:ctrlPr>
                      </m:accPr>
                      <m:e>
                        <m:r>
                          <a:rPr lang="es-ES" b="0" i="1" smtClean="0">
                            <a:latin typeface="Cambria Math" panose="02040503050406030204" pitchFamily="18" charset="0"/>
                            <a:ea typeface="Cambria Math" panose="02040503050406030204" pitchFamily="18" charset="0"/>
                          </a:rPr>
                          <m:t>𝑃</m:t>
                        </m:r>
                      </m:e>
                    </m:acc>
                  </m:oMath>
                </a14:m>
                <a:endParaRPr lang="es-ES" dirty="0" smtClean="0"/>
              </a:p>
              <a:p>
                <a14:m>
                  <m:oMath xmlns:m="http://schemas.openxmlformats.org/officeDocument/2006/math">
                    <m:acc>
                      <m:accPr>
                        <m:chr m:val="⃗"/>
                        <m:ctrlPr>
                          <a:rPr lang="es-ES" i="1" smtClean="0">
                            <a:latin typeface="Cambria Math" panose="02040503050406030204" pitchFamily="18" charset="0"/>
                          </a:rPr>
                        </m:ctrlPr>
                      </m:accPr>
                      <m:e>
                        <m:r>
                          <a:rPr lang="es-ES"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e>
                    </m:acc>
                    <m:r>
                      <a:rPr lang="es-ES" b="0" i="1" smtClean="0">
                        <a:latin typeface="Cambria Math" panose="02040503050406030204" pitchFamily="18" charset="0"/>
                      </a:rPr>
                      <m:t>=0</m:t>
                    </m:r>
                  </m:oMath>
                </a14:m>
                <a:endParaRPr lang="es-ES" dirty="0" smtClean="0"/>
              </a:p>
              <a:p>
                <a:r>
                  <a:rPr lang="es-ES" dirty="0" smtClean="0"/>
                  <a:t>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𝑓</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𝑜</m:t>
                        </m:r>
                      </m:sub>
                    </m:sSub>
                  </m:oMath>
                </a14:m>
                <a:r>
                  <a:rPr lang="es-ES" dirty="0" smtClean="0"/>
                  <a:t>=0</a:t>
                </a:r>
              </a:p>
              <a:p>
                <a:r>
                  <a:rPr lang="es-ES" dirty="0" smtClean="0"/>
                  <a:t>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𝑓</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𝑜</m:t>
                        </m:r>
                      </m:sub>
                    </m:sSub>
                  </m:oMath>
                </a14:m>
                <a:endParaRPr lang="es-ES" dirty="0"/>
              </a:p>
              <a:p>
                <a:r>
                  <a:rPr lang="es-CL" dirty="0"/>
                  <a:t>De lo anterior  se deduce que, en ausencia  de fuerzas externas, la cantidad de movimiento se mantiene constante</a:t>
                </a: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704538" y="1485275"/>
                <a:ext cx="9825714" cy="4855564"/>
              </a:xfrm>
              <a:blipFill rotWithShape="0">
                <a:blip r:embed="rId2"/>
                <a:stretch>
                  <a:fillRect l="-435" t="-754"/>
                </a:stretch>
              </a:blipFill>
            </p:spPr>
            <p:txBody>
              <a:bodyPr/>
              <a:lstStyle/>
              <a:p>
                <a:r>
                  <a:rPr lang="es-CL">
                    <a:noFill/>
                  </a:rPr>
                  <a:t> </a:t>
                </a:r>
              </a:p>
            </p:txBody>
          </p:sp>
        </mc:Fallback>
      </mc:AlternateContent>
    </p:spTree>
    <p:extLst>
      <p:ext uri="{BB962C8B-B14F-4D97-AF65-F5344CB8AC3E}">
        <p14:creationId xmlns:p14="http://schemas.microsoft.com/office/powerpoint/2010/main" val="196184183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8525" y="249356"/>
            <a:ext cx="8911687" cy="1280890"/>
          </a:xfrm>
        </p:spPr>
        <p:txBody>
          <a:bodyPr/>
          <a:lstStyle/>
          <a:p>
            <a:r>
              <a:rPr lang="es-ES" dirty="0" smtClean="0">
                <a:solidFill>
                  <a:srgbClr val="FF0000"/>
                </a:solidFill>
              </a:rPr>
              <a:t>El juego de billar, la cantidad de movimiento y geometría. </a:t>
            </a:r>
            <a:r>
              <a:rPr lang="es-ES" dirty="0" smtClean="0"/>
              <a:t>.</a:t>
            </a:r>
            <a:endParaRPr lang="es-CL" dirty="0"/>
          </a:p>
        </p:txBody>
      </p:sp>
      <p:sp>
        <p:nvSpPr>
          <p:cNvPr id="3" name="Marcador de contenido 2"/>
          <p:cNvSpPr>
            <a:spLocks noGrp="1"/>
          </p:cNvSpPr>
          <p:nvPr>
            <p:ph idx="1"/>
          </p:nvPr>
        </p:nvSpPr>
        <p:spPr>
          <a:xfrm>
            <a:off x="539646" y="1908747"/>
            <a:ext cx="11047751" cy="3777622"/>
          </a:xfrm>
        </p:spPr>
        <p:txBody>
          <a:bodyPr/>
          <a:lstStyle/>
          <a:p>
            <a:r>
              <a:rPr lang="es-CL" dirty="0"/>
              <a:t>En el juego del billar, en determinadas  ocasiones, cuando  una  bola es  lanzada  con cierta  velocidad contra otra que se encuentra detenida, tras el </a:t>
            </a:r>
            <a:r>
              <a:rPr lang="es-CL" dirty="0" smtClean="0"/>
              <a:t>choque</a:t>
            </a:r>
            <a:r>
              <a:rPr lang="es-CL" dirty="0"/>
              <a:t>, la bola que venía en movimiento se detiene </a:t>
            </a:r>
            <a:r>
              <a:rPr lang="es-CL" dirty="0" smtClean="0"/>
              <a:t>por completo </a:t>
            </a:r>
            <a:r>
              <a:rPr lang="es-CL" dirty="0"/>
              <a:t>y la que se encontraba detenida </a:t>
            </a:r>
            <a:r>
              <a:rPr lang="es-CL" dirty="0" smtClean="0"/>
              <a:t>comienza a </a:t>
            </a:r>
            <a:r>
              <a:rPr lang="es-CL" dirty="0"/>
              <a:t>moverse. En esta situación, podemos distinguir </a:t>
            </a:r>
            <a:r>
              <a:rPr lang="es-CL" dirty="0" smtClean="0"/>
              <a:t>que</a:t>
            </a:r>
            <a:r>
              <a:rPr lang="es-CL" dirty="0"/>
              <a:t>la primera bola le cedió su cantidad de movimiento </a:t>
            </a:r>
            <a:r>
              <a:rPr lang="es-CL" dirty="0" smtClean="0"/>
              <a:t>a la </a:t>
            </a:r>
            <a:r>
              <a:rPr lang="es-CL" dirty="0"/>
              <a:t>segunda. Pero ¿cómo se explica aquello?</a:t>
            </a:r>
          </a:p>
          <a:p>
            <a:endParaRPr lang="es-CL" dirty="0"/>
          </a:p>
        </p:txBody>
      </p:sp>
    </p:spTree>
    <p:extLst>
      <p:ext uri="{BB962C8B-B14F-4D97-AF65-F5344CB8AC3E}">
        <p14:creationId xmlns:p14="http://schemas.microsoft.com/office/powerpoint/2010/main" val="176945614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219200" y="270932"/>
            <a:ext cx="9990667" cy="6587067"/>
          </a:xfrm>
          <a:prstGeom prst="rect">
            <a:avLst/>
          </a:prstGeom>
        </p:spPr>
      </p:pic>
    </p:spTree>
    <p:extLst>
      <p:ext uri="{BB962C8B-B14F-4D97-AF65-F5344CB8AC3E}">
        <p14:creationId xmlns:p14="http://schemas.microsoft.com/office/powerpoint/2010/main" val="235741043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FF0000"/>
                </a:solidFill>
              </a:rPr>
              <a:t>Antes del choque o </a:t>
            </a:r>
            <a:r>
              <a:rPr lang="es-ES" dirty="0" smtClean="0">
                <a:solidFill>
                  <a:srgbClr val="FF0000"/>
                </a:solidFill>
              </a:rPr>
              <a:t>colisión</a:t>
            </a:r>
            <a:r>
              <a:rPr lang="es-ES" dirty="0" smtClean="0"/>
              <a:t>.</a:t>
            </a:r>
            <a:endParaRPr lang="es-CL" dirty="0"/>
          </a:p>
        </p:txBody>
      </p:sp>
      <p:pic>
        <p:nvPicPr>
          <p:cNvPr id="4" name="Marcador de contenido 3"/>
          <p:cNvPicPr>
            <a:picLocks noGrp="1" noChangeAspect="1"/>
          </p:cNvPicPr>
          <p:nvPr>
            <p:ph idx="1"/>
          </p:nvPr>
        </p:nvPicPr>
        <p:blipFill>
          <a:blip r:embed="rId2"/>
          <a:stretch>
            <a:fillRect/>
          </a:stretch>
        </p:blipFill>
        <p:spPr>
          <a:xfrm>
            <a:off x="1507067" y="1905000"/>
            <a:ext cx="8163983" cy="4800600"/>
          </a:xfrm>
          <a:prstGeom prst="rect">
            <a:avLst/>
          </a:prstGeom>
        </p:spPr>
      </p:pic>
    </p:spTree>
    <p:extLst>
      <p:ext uri="{BB962C8B-B14F-4D97-AF65-F5344CB8AC3E}">
        <p14:creationId xmlns:p14="http://schemas.microsoft.com/office/powerpoint/2010/main" val="38746637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FF0000"/>
                </a:solidFill>
              </a:rPr>
              <a:t>Durante el choque o </a:t>
            </a:r>
            <a:r>
              <a:rPr lang="es-ES" dirty="0" smtClean="0">
                <a:solidFill>
                  <a:srgbClr val="FF0000"/>
                </a:solidFill>
              </a:rPr>
              <a:t>colisión.</a:t>
            </a:r>
            <a:endParaRPr lang="es-CL" dirty="0">
              <a:solidFill>
                <a:srgbClr val="FF0000"/>
              </a:solidFill>
            </a:endParaRPr>
          </a:p>
        </p:txBody>
      </p:sp>
      <p:pic>
        <p:nvPicPr>
          <p:cNvPr id="4" name="Marcador de contenido 3"/>
          <p:cNvPicPr>
            <a:picLocks noGrp="1" noChangeAspect="1"/>
          </p:cNvPicPr>
          <p:nvPr>
            <p:ph idx="1"/>
          </p:nvPr>
        </p:nvPicPr>
        <p:blipFill>
          <a:blip r:embed="rId2"/>
          <a:stretch>
            <a:fillRect/>
          </a:stretch>
        </p:blipFill>
        <p:spPr>
          <a:xfrm>
            <a:off x="1896533" y="1540933"/>
            <a:ext cx="9160934" cy="5181599"/>
          </a:xfrm>
          <a:prstGeom prst="rect">
            <a:avLst/>
          </a:prstGeom>
        </p:spPr>
      </p:pic>
    </p:spTree>
    <p:extLst>
      <p:ext uri="{BB962C8B-B14F-4D97-AF65-F5344CB8AC3E}">
        <p14:creationId xmlns:p14="http://schemas.microsoft.com/office/powerpoint/2010/main" val="2669694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FF0000"/>
                </a:solidFill>
              </a:rPr>
              <a:t>Después </a:t>
            </a:r>
            <a:r>
              <a:rPr lang="es-ES" dirty="0" smtClean="0">
                <a:solidFill>
                  <a:srgbClr val="FF0000"/>
                </a:solidFill>
              </a:rPr>
              <a:t>del choque o </a:t>
            </a:r>
            <a:r>
              <a:rPr lang="es-ES" dirty="0" smtClean="0">
                <a:solidFill>
                  <a:srgbClr val="FF0000"/>
                </a:solidFill>
              </a:rPr>
              <a:t>colisión. </a:t>
            </a:r>
            <a:endParaRPr lang="es-CL" dirty="0">
              <a:solidFill>
                <a:srgbClr val="FF0000"/>
              </a:solidFill>
            </a:endParaRPr>
          </a:p>
        </p:txBody>
      </p:sp>
      <p:pic>
        <p:nvPicPr>
          <p:cNvPr id="4" name="Marcador de contenido 3"/>
          <p:cNvPicPr>
            <a:picLocks noGrp="1" noChangeAspect="1"/>
          </p:cNvPicPr>
          <p:nvPr>
            <p:ph idx="1"/>
          </p:nvPr>
        </p:nvPicPr>
        <p:blipFill>
          <a:blip r:embed="rId2"/>
          <a:stretch>
            <a:fillRect/>
          </a:stretch>
        </p:blipFill>
        <p:spPr>
          <a:xfrm>
            <a:off x="745067" y="1490133"/>
            <a:ext cx="9855199" cy="5249333"/>
          </a:xfrm>
          <a:prstGeom prst="rect">
            <a:avLst/>
          </a:prstGeom>
        </p:spPr>
      </p:pic>
    </p:spTree>
    <p:extLst>
      <p:ext uri="{BB962C8B-B14F-4D97-AF65-F5344CB8AC3E}">
        <p14:creationId xmlns:p14="http://schemas.microsoft.com/office/powerpoint/2010/main" val="51047477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b="1" dirty="0"/>
              <a:t>Tipos de choques: conservación de la cantidad de movimiento y de la energía</a:t>
            </a:r>
            <a:endParaRPr lang="es-CL" dirty="0"/>
          </a:p>
        </p:txBody>
      </p:sp>
      <p:sp>
        <p:nvSpPr>
          <p:cNvPr id="3" name="Marcador de contenido 2"/>
          <p:cNvSpPr>
            <a:spLocks noGrp="1"/>
          </p:cNvSpPr>
          <p:nvPr>
            <p:ph idx="1"/>
          </p:nvPr>
        </p:nvSpPr>
        <p:spPr>
          <a:xfrm>
            <a:off x="1434970" y="1905000"/>
            <a:ext cx="8915400" cy="3777622"/>
          </a:xfrm>
        </p:spPr>
        <p:txBody>
          <a:bodyPr>
            <a:normAutofit lnSpcReduction="10000"/>
          </a:bodyPr>
          <a:lstStyle/>
          <a:p>
            <a:r>
              <a:rPr lang="es-ES" sz="2800" dirty="0" smtClean="0">
                <a:solidFill>
                  <a:srgbClr val="FF0000"/>
                </a:solidFill>
              </a:rPr>
              <a:t>Elástico: </a:t>
            </a:r>
            <a:r>
              <a:rPr lang="es-ES" sz="2800" dirty="0" smtClean="0"/>
              <a:t>cuando en la </a:t>
            </a:r>
            <a:r>
              <a:rPr lang="es-ES" sz="2800" dirty="0" smtClean="0"/>
              <a:t>colisión </a:t>
            </a:r>
            <a:r>
              <a:rPr lang="es-ES" sz="2800" dirty="0" smtClean="0"/>
              <a:t>de dos cuerpos, se conserva la energía  </a:t>
            </a:r>
            <a:r>
              <a:rPr lang="es-ES" sz="2800" dirty="0" smtClean="0"/>
              <a:t>cinética </a:t>
            </a:r>
            <a:r>
              <a:rPr lang="es-ES" sz="2800" dirty="0" smtClean="0"/>
              <a:t>y la cantidad de movimiento.</a:t>
            </a:r>
          </a:p>
          <a:p>
            <a:endParaRPr lang="es-ES" sz="2800" dirty="0"/>
          </a:p>
          <a:p>
            <a:endParaRPr lang="es-ES" sz="2800" dirty="0" smtClean="0"/>
          </a:p>
          <a:p>
            <a:r>
              <a:rPr lang="es-ES" sz="2800" dirty="0" smtClean="0">
                <a:solidFill>
                  <a:srgbClr val="FF0000"/>
                </a:solidFill>
              </a:rPr>
              <a:t>Inelástico: </a:t>
            </a:r>
            <a:r>
              <a:rPr lang="es-CL" sz="2800" dirty="0"/>
              <a:t>Si en la colisión de dos cuerpos se conserva la </a:t>
            </a:r>
            <a:r>
              <a:rPr lang="es-CL" sz="2800" dirty="0" smtClean="0"/>
              <a:t>cantidad </a:t>
            </a:r>
            <a:r>
              <a:rPr lang="es-CL" sz="2800" dirty="0"/>
              <a:t>de movimiento pero no la energía </a:t>
            </a:r>
            <a:r>
              <a:rPr lang="es-CL" sz="2800" dirty="0" smtClean="0"/>
              <a:t>cinética.</a:t>
            </a:r>
          </a:p>
          <a:p>
            <a:endParaRPr lang="es-ES" sz="2800" dirty="0"/>
          </a:p>
          <a:p>
            <a:endParaRPr lang="es-CL" dirty="0" smtClean="0"/>
          </a:p>
        </p:txBody>
      </p:sp>
    </p:spTree>
    <p:extLst>
      <p:ext uri="{BB962C8B-B14F-4D97-AF65-F5344CB8AC3E}">
        <p14:creationId xmlns:p14="http://schemas.microsoft.com/office/powerpoint/2010/main" val="308735522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FF0000"/>
                </a:solidFill>
              </a:rPr>
              <a:t>Problema de aplicación.</a:t>
            </a:r>
            <a:endParaRPr lang="es-CL" dirty="0">
              <a:solidFill>
                <a:srgbClr val="FF0000"/>
              </a:solidFill>
            </a:endParaRPr>
          </a:p>
        </p:txBody>
      </p:sp>
      <p:sp>
        <p:nvSpPr>
          <p:cNvPr id="3" name="Marcador de contenido 2"/>
          <p:cNvSpPr>
            <a:spLocks noGrp="1"/>
          </p:cNvSpPr>
          <p:nvPr>
            <p:ph idx="1"/>
          </p:nvPr>
        </p:nvSpPr>
        <p:spPr>
          <a:xfrm>
            <a:off x="455612" y="1264555"/>
            <a:ext cx="8915400" cy="3777622"/>
          </a:xfrm>
        </p:spPr>
        <p:txBody>
          <a:bodyPr/>
          <a:lstStyle/>
          <a:p>
            <a:r>
              <a:rPr lang="es-CL" dirty="0"/>
              <a:t>Andrea y Simón se encuentran patinando en una plaza. En cierto instante, quedan de frente y se empujan el uno contra el otro. Producto de ello, se mueven en sentido opuesto. Considerando que la velocidad adquirida por Andrea es de 0,04 m/s hacia la </a:t>
            </a:r>
            <a:endParaRPr lang="es-CL" dirty="0" smtClean="0"/>
          </a:p>
          <a:p>
            <a:r>
              <a:rPr lang="es-CL" dirty="0" smtClean="0"/>
              <a:t>izquierda </a:t>
            </a:r>
            <a:r>
              <a:rPr lang="es-CL" dirty="0"/>
              <a:t>de la imagen y que su </a:t>
            </a:r>
            <a:r>
              <a:rPr lang="es-CL" dirty="0" smtClean="0"/>
              <a:t>masa</a:t>
            </a:r>
          </a:p>
          <a:p>
            <a:r>
              <a:rPr lang="es-CL" dirty="0" smtClean="0"/>
              <a:t> es 52 </a:t>
            </a:r>
            <a:r>
              <a:rPr lang="es-CL" dirty="0"/>
              <a:t>kg, ¿cuál será la magnitud de </a:t>
            </a:r>
            <a:r>
              <a:rPr lang="es-CL" dirty="0" smtClean="0"/>
              <a:t>la</a:t>
            </a:r>
          </a:p>
          <a:p>
            <a:r>
              <a:rPr lang="es-CL" dirty="0" smtClean="0"/>
              <a:t> </a:t>
            </a:r>
            <a:r>
              <a:rPr lang="es-CL" dirty="0"/>
              <a:t>velocidad de Simón si su masa es 40 kg?</a:t>
            </a:r>
          </a:p>
          <a:p>
            <a:pPr marL="0" indent="0">
              <a:buNone/>
            </a:pPr>
            <a:r>
              <a:rPr lang="es-CL" dirty="0"/>
              <a:t/>
            </a:r>
            <a:br>
              <a:rPr lang="es-CL" dirty="0"/>
            </a:br>
            <a:endParaRPr lang="es-CL" dirty="0"/>
          </a:p>
        </p:txBody>
      </p:sp>
      <p:pic>
        <p:nvPicPr>
          <p:cNvPr id="4" name="Imagen 3"/>
          <p:cNvPicPr>
            <a:picLocks noChangeAspect="1"/>
          </p:cNvPicPr>
          <p:nvPr/>
        </p:nvPicPr>
        <p:blipFill>
          <a:blip r:embed="rId2"/>
          <a:stretch>
            <a:fillRect/>
          </a:stretch>
        </p:blipFill>
        <p:spPr>
          <a:xfrm>
            <a:off x="6180666" y="2201333"/>
            <a:ext cx="5714471" cy="4995333"/>
          </a:xfrm>
          <a:prstGeom prst="rect">
            <a:avLst/>
          </a:prstGeom>
        </p:spPr>
      </p:pic>
    </p:spTree>
    <p:extLst>
      <p:ext uri="{BB962C8B-B14F-4D97-AF65-F5344CB8AC3E}">
        <p14:creationId xmlns:p14="http://schemas.microsoft.com/office/powerpoint/2010/main" val="95730894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1"/>
                </a:solidFill>
              </a:rPr>
              <a:t>Conceptualización. </a:t>
            </a:r>
            <a:endParaRPr lang="es-CL" dirty="0">
              <a:solidFill>
                <a:schemeClr val="accent1"/>
              </a:solidFill>
            </a:endParaRPr>
          </a:p>
        </p:txBody>
      </p:sp>
      <p:sp>
        <p:nvSpPr>
          <p:cNvPr id="3" name="Marcador de contenido 2"/>
          <p:cNvSpPr>
            <a:spLocks noGrp="1"/>
          </p:cNvSpPr>
          <p:nvPr>
            <p:ph idx="1"/>
          </p:nvPr>
        </p:nvSpPr>
        <p:spPr>
          <a:xfrm>
            <a:off x="1652049" y="1524000"/>
            <a:ext cx="8915400" cy="3777622"/>
          </a:xfrm>
        </p:spPr>
        <p:txBody>
          <a:bodyPr/>
          <a:lstStyle/>
          <a:p>
            <a:r>
              <a:rPr lang="es-CL" dirty="0"/>
              <a:t>Dos conceptos fundamentales para la física son el impulso y la cantidad de movimiento. Estos se encuentran estrechamente ligados entre sí, y su modelación ha permitido comprender fenómenos</a:t>
            </a:r>
          </a:p>
          <a:p>
            <a:r>
              <a:rPr lang="es-CL" dirty="0"/>
              <a:t>que van desde las colisiones entre partículas subatómicas hasta la propulsión de las naves espaciales. Sin embargo, esperamos que tú mismo descubras la importancia que estos tienen para la comprensión de muchos de los fenómenos cotidianos.</a:t>
            </a:r>
          </a:p>
          <a:p>
            <a:r>
              <a:rPr lang="es-CL" dirty="0"/>
              <a:t/>
            </a:r>
            <a:br>
              <a:rPr lang="es-CL" dirty="0"/>
            </a:br>
            <a:endParaRPr lang="es-CL" dirty="0"/>
          </a:p>
        </p:txBody>
      </p:sp>
    </p:spTree>
    <p:extLst>
      <p:ext uri="{BB962C8B-B14F-4D97-AF65-F5344CB8AC3E}">
        <p14:creationId xmlns:p14="http://schemas.microsoft.com/office/powerpoint/2010/main" val="70809678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Problema de aplicación.</a:t>
            </a:r>
            <a:endParaRPr lang="es-CL" dirty="0"/>
          </a:p>
        </p:txBody>
      </p:sp>
      <p:sp>
        <p:nvSpPr>
          <p:cNvPr id="3" name="Marcador de contenido 2"/>
          <p:cNvSpPr>
            <a:spLocks noGrp="1"/>
          </p:cNvSpPr>
          <p:nvPr>
            <p:ph idx="1"/>
          </p:nvPr>
        </p:nvSpPr>
        <p:spPr/>
        <p:txBody>
          <a:bodyPr/>
          <a:lstStyle/>
          <a:p>
            <a:r>
              <a:rPr lang="es-CL" dirty="0"/>
              <a:t>Marcela hace rodar, por una superficie horizontal, una bola de 200 g de masa con una </a:t>
            </a:r>
            <a:r>
              <a:rPr lang="es-CL" dirty="0" smtClean="0"/>
              <a:t>velocidad 0,5 </a:t>
            </a:r>
            <a:r>
              <a:rPr lang="es-CL" dirty="0"/>
              <a:t>m/s, la que colisiona de frente con otra que se encuentra en reposo y que triplica su masa. Si, producto del impacto, esta última adquiere una velocidad de 0,1 m/s, ¿qué velocidad adquirirá la primera bola? Desprecia los efectos del roce.</a:t>
            </a:r>
          </a:p>
          <a:p>
            <a:endParaRPr lang="es-CL" dirty="0"/>
          </a:p>
        </p:txBody>
      </p:sp>
    </p:spTree>
    <p:extLst>
      <p:ext uri="{BB962C8B-B14F-4D97-AF65-F5344CB8AC3E}">
        <p14:creationId xmlns:p14="http://schemas.microsoft.com/office/powerpoint/2010/main" val="2088545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Problema de aplicación.</a:t>
            </a:r>
            <a:endParaRPr lang="es-CL" dirty="0"/>
          </a:p>
        </p:txBody>
      </p:sp>
      <p:sp>
        <p:nvSpPr>
          <p:cNvPr id="3" name="Marcador de contenido 2"/>
          <p:cNvSpPr>
            <a:spLocks noGrp="1"/>
          </p:cNvSpPr>
          <p:nvPr>
            <p:ph idx="1"/>
          </p:nvPr>
        </p:nvSpPr>
        <p:spPr/>
        <p:txBody>
          <a:bodyPr/>
          <a:lstStyle/>
          <a:p>
            <a:r>
              <a:rPr lang="es-CL" dirty="0"/>
              <a:t>Un vagón de tren (M) de 30 000 kg de masa se dirige, con una velocidad de 3,3 m/s, hacia otro (N), de igual masa y que se encuentra en reposo.</a:t>
            </a:r>
          </a:p>
          <a:p>
            <a:r>
              <a:rPr lang="es-CL" dirty="0"/>
              <a:t>¿Cuál será la velocidad de ambos vagones si al chocar quedan acoplados? Supón mínimos los efectos del roce.</a:t>
            </a:r>
          </a:p>
          <a:p>
            <a:endParaRPr lang="es-CL" dirty="0"/>
          </a:p>
        </p:txBody>
      </p:sp>
    </p:spTree>
    <p:extLst>
      <p:ext uri="{BB962C8B-B14F-4D97-AF65-F5344CB8AC3E}">
        <p14:creationId xmlns:p14="http://schemas.microsoft.com/office/powerpoint/2010/main" val="94775235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Aplicación.</a:t>
            </a:r>
            <a:endParaRPr lang="es-CL" dirty="0"/>
          </a:p>
        </p:txBody>
      </p:sp>
      <p:sp>
        <p:nvSpPr>
          <p:cNvPr id="3" name="Marcador de contenido 2"/>
          <p:cNvSpPr>
            <a:spLocks noGrp="1"/>
          </p:cNvSpPr>
          <p:nvPr>
            <p:ph idx="1"/>
          </p:nvPr>
        </p:nvSpPr>
        <p:spPr/>
        <p:txBody>
          <a:bodyPr/>
          <a:lstStyle/>
          <a:p>
            <a:r>
              <a:rPr lang="es-CL" dirty="0"/>
              <a:t>¿Cuál es la velocidad de retroceso de un cañón de</a:t>
            </a:r>
          </a:p>
          <a:p>
            <a:r>
              <a:rPr lang="es-CL" dirty="0"/>
              <a:t>300 kg de masa cuando dispara una bala de 5 kg a una rapidez de 225 m/s? Desprecia los efectos del roce entre las ruedas del cañón y el suelo.</a:t>
            </a:r>
          </a:p>
          <a:p>
            <a:endParaRPr lang="es-CL" dirty="0"/>
          </a:p>
        </p:txBody>
      </p:sp>
    </p:spTree>
    <p:extLst>
      <p:ext uri="{BB962C8B-B14F-4D97-AF65-F5344CB8AC3E}">
        <p14:creationId xmlns:p14="http://schemas.microsoft.com/office/powerpoint/2010/main" val="3330119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Aplicación.</a:t>
            </a:r>
            <a:endParaRPr lang="es-CL" dirty="0"/>
          </a:p>
        </p:txBody>
      </p:sp>
      <p:sp>
        <p:nvSpPr>
          <p:cNvPr id="3" name="Marcador de contenido 2"/>
          <p:cNvSpPr>
            <a:spLocks noGrp="1"/>
          </p:cNvSpPr>
          <p:nvPr>
            <p:ph idx="1"/>
          </p:nvPr>
        </p:nvSpPr>
        <p:spPr>
          <a:xfrm>
            <a:off x="743478" y="1405467"/>
            <a:ext cx="8915400" cy="3777622"/>
          </a:xfrm>
        </p:spPr>
        <p:txBody>
          <a:bodyPr/>
          <a:lstStyle/>
          <a:p>
            <a:r>
              <a:rPr lang="es-CL" dirty="0"/>
              <a:t>Un jugador de tenis golpea una pelota de 120 g de masa, que llega a él con una rapidez de</a:t>
            </a:r>
          </a:p>
          <a:p>
            <a:r>
              <a:rPr lang="es-CL" dirty="0"/>
              <a:t>15 m/s, devolviéndola en la misma dirección pero en sentido opuesto con una rapidez de</a:t>
            </a:r>
          </a:p>
          <a:p>
            <a:r>
              <a:rPr lang="es-CL" dirty="0"/>
              <a:t>23 m/s. Si la fuerza aplicada por el tenista fue de</a:t>
            </a:r>
          </a:p>
          <a:p>
            <a:r>
              <a:rPr lang="es-CL" dirty="0"/>
              <a:t>500 N, ¿cuál fue el tiempo de contacto entre la </a:t>
            </a:r>
            <a:endParaRPr lang="es-CL" dirty="0" smtClean="0"/>
          </a:p>
          <a:p>
            <a:r>
              <a:rPr lang="es-CL" dirty="0" smtClean="0"/>
              <a:t>raqueta </a:t>
            </a:r>
            <a:r>
              <a:rPr lang="es-CL" dirty="0"/>
              <a:t>y la pelota?</a:t>
            </a:r>
          </a:p>
          <a:p>
            <a:pPr marL="0" indent="0">
              <a:buNone/>
            </a:pPr>
            <a:endParaRPr lang="es-CL" dirty="0"/>
          </a:p>
        </p:txBody>
      </p:sp>
      <p:pic>
        <p:nvPicPr>
          <p:cNvPr id="4" name="Imagen 3"/>
          <p:cNvPicPr>
            <a:picLocks noChangeAspect="1"/>
          </p:cNvPicPr>
          <p:nvPr/>
        </p:nvPicPr>
        <p:blipFill>
          <a:blip r:embed="rId2"/>
          <a:stretch>
            <a:fillRect/>
          </a:stretch>
        </p:blipFill>
        <p:spPr>
          <a:xfrm>
            <a:off x="7078133" y="2992965"/>
            <a:ext cx="4592109" cy="3526367"/>
          </a:xfrm>
          <a:prstGeom prst="rect">
            <a:avLst/>
          </a:prstGeom>
        </p:spPr>
      </p:pic>
    </p:spTree>
    <p:extLst>
      <p:ext uri="{BB962C8B-B14F-4D97-AF65-F5344CB8AC3E}">
        <p14:creationId xmlns:p14="http://schemas.microsoft.com/office/powerpoint/2010/main" val="1839787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7325" y="223155"/>
            <a:ext cx="8911687" cy="1280890"/>
          </a:xfrm>
        </p:spPr>
        <p:txBody>
          <a:bodyPr/>
          <a:lstStyle/>
          <a:p>
            <a:r>
              <a:rPr lang="es-ES" dirty="0" smtClean="0"/>
              <a:t>Aplicación.</a:t>
            </a:r>
            <a:endParaRPr lang="es-CL" dirty="0"/>
          </a:p>
        </p:txBody>
      </p:sp>
      <p:sp>
        <p:nvSpPr>
          <p:cNvPr id="3" name="Marcador de contenido 2"/>
          <p:cNvSpPr>
            <a:spLocks noGrp="1"/>
          </p:cNvSpPr>
          <p:nvPr>
            <p:ph idx="1"/>
          </p:nvPr>
        </p:nvSpPr>
        <p:spPr>
          <a:xfrm>
            <a:off x="387879" y="1032466"/>
            <a:ext cx="8915400" cy="3777622"/>
          </a:xfrm>
        </p:spPr>
        <p:txBody>
          <a:bodyPr/>
          <a:lstStyle/>
          <a:p>
            <a:r>
              <a:rPr lang="es-ES" dirty="0" smtClean="0"/>
              <a:t>María Magdalena  e Isabella  hacen chocar dos bolitas  de plasticina en una superficie sin roce , producto de la colisión , estas quedan acopladas y se mueven hacia la derecha.. Considerando</a:t>
            </a:r>
          </a:p>
          <a:p>
            <a:pPr marL="0" indent="0">
              <a:buNone/>
            </a:pPr>
            <a:r>
              <a:rPr lang="es-ES" dirty="0" smtClean="0"/>
              <a:t> el valor de las masas y velocidades en el</a:t>
            </a:r>
          </a:p>
          <a:p>
            <a:pPr marL="0" indent="0">
              <a:buNone/>
            </a:pPr>
            <a:r>
              <a:rPr lang="es-ES" dirty="0" smtClean="0"/>
              <a:t> esquema. Determinar la velocidad con que</a:t>
            </a:r>
          </a:p>
          <a:p>
            <a:pPr marL="0" indent="0">
              <a:buNone/>
            </a:pPr>
            <a:r>
              <a:rPr lang="es-ES" dirty="0" smtClean="0"/>
              <a:t> se mueven las bolitas después de la colisión.</a:t>
            </a:r>
          </a:p>
          <a:p>
            <a:endParaRPr lang="es-CL" dirty="0"/>
          </a:p>
        </p:txBody>
      </p:sp>
      <p:grpSp>
        <p:nvGrpSpPr>
          <p:cNvPr id="4" name="Group 3"/>
          <p:cNvGrpSpPr>
            <a:grpSpLocks/>
          </p:cNvGrpSpPr>
          <p:nvPr/>
        </p:nvGrpSpPr>
        <p:grpSpPr bwMode="auto">
          <a:xfrm>
            <a:off x="3927475" y="523875"/>
            <a:ext cx="0" cy="0"/>
            <a:chOff x="6185" y="105"/>
            <a:chExt cx="0" cy="0"/>
          </a:xfrm>
        </p:grpSpPr>
        <p:sp>
          <p:nvSpPr>
            <p:cNvPr id="5" name="Freeform 4"/>
            <p:cNvSpPr>
              <a:spLocks/>
            </p:cNvSpPr>
            <p:nvPr/>
          </p:nvSpPr>
          <p:spPr bwMode="auto">
            <a:xfrm>
              <a:off x="6185" y="105"/>
              <a:ext cx="0" cy="0"/>
            </a:xfrm>
            <a:custGeom>
              <a:avLst/>
              <a:gdLst/>
              <a:ahLst/>
              <a:cxnLst>
                <a:cxn ang="0">
                  <a:pos x="0" y="0"/>
                </a:cxn>
                <a:cxn ang="0">
                  <a:pos x="0" y="0"/>
                </a:cxn>
              </a:cxnLst>
              <a:rect l="0" t="0" r="r" b="b"/>
              <a:pathLst>
                <a:path>
                  <a:moveTo>
                    <a:pt x="0" y="0"/>
                  </a:moveTo>
                  <a:lnTo>
                    <a:pt x="0" y="0"/>
                  </a:lnTo>
                </a:path>
              </a:pathLst>
            </a:custGeom>
            <a:noFill/>
            <a:ln w="1270">
              <a:solidFill>
                <a:srgbClr val="FDFDF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grpSp>
      <p:grpSp>
        <p:nvGrpSpPr>
          <p:cNvPr id="6" name="Group 1"/>
          <p:cNvGrpSpPr>
            <a:grpSpLocks/>
          </p:cNvGrpSpPr>
          <p:nvPr/>
        </p:nvGrpSpPr>
        <p:grpSpPr bwMode="auto">
          <a:xfrm>
            <a:off x="3927475" y="523875"/>
            <a:ext cx="0" cy="0"/>
            <a:chOff x="6185" y="105"/>
            <a:chExt cx="0" cy="0"/>
          </a:xfrm>
        </p:grpSpPr>
        <p:sp>
          <p:nvSpPr>
            <p:cNvPr id="7" name="Freeform 2"/>
            <p:cNvSpPr>
              <a:spLocks/>
            </p:cNvSpPr>
            <p:nvPr/>
          </p:nvSpPr>
          <p:spPr bwMode="auto">
            <a:xfrm>
              <a:off x="6185" y="105"/>
              <a:ext cx="0" cy="0"/>
            </a:xfrm>
            <a:custGeom>
              <a:avLst/>
              <a:gdLst/>
              <a:ahLst/>
              <a:cxnLst>
                <a:cxn ang="0">
                  <a:pos x="0" y="0"/>
                </a:cxn>
                <a:cxn ang="0">
                  <a:pos x="0" y="0"/>
                </a:cxn>
              </a:cxnLst>
              <a:rect l="0" t="0" r="r" b="b"/>
              <a:pathLst>
                <a:path>
                  <a:moveTo>
                    <a:pt x="0" y="0"/>
                  </a:moveTo>
                  <a:lnTo>
                    <a:pt x="0" y="0"/>
                  </a:lnTo>
                </a:path>
              </a:pathLst>
            </a:custGeom>
            <a:noFill/>
            <a:ln w="1270">
              <a:solidFill>
                <a:srgbClr val="FDFDF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grpSp>
      <p:sp>
        <p:nvSpPr>
          <p:cNvPr id="8"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0" name="Imagen 9"/>
          <p:cNvPicPr>
            <a:picLocks noChangeAspect="1"/>
          </p:cNvPicPr>
          <p:nvPr/>
        </p:nvPicPr>
        <p:blipFill>
          <a:blip r:embed="rId2"/>
          <a:stretch>
            <a:fillRect/>
          </a:stretch>
        </p:blipFill>
        <p:spPr>
          <a:xfrm>
            <a:off x="6095999" y="1727200"/>
            <a:ext cx="5926667" cy="4588933"/>
          </a:xfrm>
          <a:prstGeom prst="rect">
            <a:avLst/>
          </a:prstGeom>
        </p:spPr>
      </p:pic>
    </p:spTree>
    <p:extLst>
      <p:ext uri="{BB962C8B-B14F-4D97-AF65-F5344CB8AC3E}">
        <p14:creationId xmlns:p14="http://schemas.microsoft.com/office/powerpoint/2010/main" val="700048723"/>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6525" y="183843"/>
            <a:ext cx="8911687" cy="1280890"/>
          </a:xfrm>
        </p:spPr>
        <p:txBody>
          <a:bodyPr/>
          <a:lstStyle/>
          <a:p>
            <a:r>
              <a:rPr lang="es-ES" dirty="0" smtClean="0"/>
              <a:t>Aplicación.</a:t>
            </a:r>
            <a:endParaRPr lang="es-CL" dirty="0"/>
          </a:p>
        </p:txBody>
      </p:sp>
      <p:sp>
        <p:nvSpPr>
          <p:cNvPr id="3" name="Marcador de contenido 2"/>
          <p:cNvSpPr>
            <a:spLocks noGrp="1"/>
          </p:cNvSpPr>
          <p:nvPr>
            <p:ph idx="1"/>
          </p:nvPr>
        </p:nvSpPr>
        <p:spPr>
          <a:xfrm>
            <a:off x="1285346" y="1116112"/>
            <a:ext cx="8915400" cy="3777622"/>
          </a:xfrm>
        </p:spPr>
        <p:txBody>
          <a:bodyPr>
            <a:normAutofit fontScale="92500" lnSpcReduction="10000"/>
          </a:bodyPr>
          <a:lstStyle/>
          <a:p>
            <a:r>
              <a:rPr lang="es-CL" sz="2800" dirty="0"/>
              <a:t>En una prueba de balística, se dispara un </a:t>
            </a:r>
            <a:r>
              <a:rPr lang="es-CL" sz="2800" dirty="0" smtClean="0"/>
              <a:t>proyectil </a:t>
            </a:r>
            <a:r>
              <a:rPr lang="es-CL" sz="2800" dirty="0"/>
              <a:t>de 10 g de masa hacia un bloque de </a:t>
            </a:r>
            <a:r>
              <a:rPr lang="es-CL" sz="2800" dirty="0" smtClean="0"/>
              <a:t>madera </a:t>
            </a:r>
            <a:r>
              <a:rPr lang="es-CL" sz="2800" dirty="0"/>
              <a:t>de 3 kg de masa suspendido de una </a:t>
            </a:r>
            <a:r>
              <a:rPr lang="es-CL" sz="2800" dirty="0" smtClean="0"/>
              <a:t>cuerda</a:t>
            </a:r>
            <a:r>
              <a:rPr lang="es-CL" sz="2800" dirty="0"/>
              <a:t>. El impacto de la bala (que se incrusta en la madera) hace que el bloque oscile hasta 10 cm por sobre su nivel original, tal como se </a:t>
            </a:r>
            <a:r>
              <a:rPr lang="es-CL" sz="2800" dirty="0" smtClean="0"/>
              <a:t>representa </a:t>
            </a:r>
            <a:r>
              <a:rPr lang="es-CL" sz="2800" dirty="0"/>
              <a:t>en la siguiente imagen:</a:t>
            </a:r>
          </a:p>
          <a:p>
            <a:r>
              <a:rPr lang="es-CL" sz="2800" dirty="0"/>
              <a:t>¿Con qué velocidad golpea la bala al bloque?</a:t>
            </a:r>
          </a:p>
          <a:p>
            <a:r>
              <a:rPr lang="es-CL" dirty="0"/>
              <a:t/>
            </a:r>
            <a:br>
              <a:rPr lang="es-CL" dirty="0"/>
            </a:br>
            <a:endParaRPr lang="es-CL" dirty="0"/>
          </a:p>
        </p:txBody>
      </p:sp>
      <p:pic>
        <p:nvPicPr>
          <p:cNvPr id="4" name="Imagen 3"/>
          <p:cNvPicPr>
            <a:picLocks noChangeAspect="1"/>
          </p:cNvPicPr>
          <p:nvPr/>
        </p:nvPicPr>
        <p:blipFill>
          <a:blip r:embed="rId2"/>
          <a:stretch>
            <a:fillRect/>
          </a:stretch>
        </p:blipFill>
        <p:spPr>
          <a:xfrm>
            <a:off x="6858000" y="3064934"/>
            <a:ext cx="5334000" cy="3657600"/>
          </a:xfrm>
          <a:prstGeom prst="rect">
            <a:avLst/>
          </a:prstGeom>
        </p:spPr>
      </p:pic>
    </p:spTree>
    <p:extLst>
      <p:ext uri="{BB962C8B-B14F-4D97-AF65-F5344CB8AC3E}">
        <p14:creationId xmlns:p14="http://schemas.microsoft.com/office/powerpoint/2010/main" val="1050556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63732" y="159415"/>
            <a:ext cx="8911687" cy="1280890"/>
          </a:xfrm>
        </p:spPr>
        <p:txBody>
          <a:bodyPr/>
          <a:lstStyle/>
          <a:p>
            <a:r>
              <a:rPr lang="es-ES" dirty="0" smtClean="0"/>
              <a:t>Evaluar.</a:t>
            </a:r>
            <a:endParaRPr lang="es-CL" dirty="0"/>
          </a:p>
        </p:txBody>
      </p:sp>
      <p:sp>
        <p:nvSpPr>
          <p:cNvPr id="3" name="Marcador de contenido 2"/>
          <p:cNvSpPr>
            <a:spLocks noGrp="1"/>
          </p:cNvSpPr>
          <p:nvPr>
            <p:ph idx="1"/>
          </p:nvPr>
        </p:nvSpPr>
        <p:spPr>
          <a:xfrm>
            <a:off x="1360019" y="1279161"/>
            <a:ext cx="10092466" cy="3777622"/>
          </a:xfrm>
        </p:spPr>
        <p:txBody>
          <a:bodyPr>
            <a:noAutofit/>
          </a:bodyPr>
          <a:lstStyle/>
          <a:p>
            <a:r>
              <a:rPr lang="es-CL" sz="2800" dirty="0"/>
              <a:t>Evalúa</a:t>
            </a:r>
          </a:p>
          <a:p>
            <a:pPr marL="0" indent="0">
              <a:buNone/>
            </a:pPr>
            <a:r>
              <a:rPr lang="es-CL" sz="2800" dirty="0" smtClean="0"/>
              <a:t>Respecto </a:t>
            </a:r>
            <a:r>
              <a:rPr lang="es-CL" sz="2800" dirty="0"/>
              <a:t>de la cantidad de movimiento, Natalia afirma lo siguiente: es una magnitud vectorial, es directamente proporcional a la velocidad del cuerpo y se mide en joule (J). ¿Son correctas las afirmaciones de Natalia? De no ser así, </a:t>
            </a:r>
            <a:r>
              <a:rPr lang="es-CL" sz="2800" dirty="0" smtClean="0"/>
              <a:t>convierte </a:t>
            </a:r>
            <a:r>
              <a:rPr lang="es-CL" sz="2800" dirty="0"/>
              <a:t>en correcta(s) aquella(s) que no lo sea(n).</a:t>
            </a:r>
          </a:p>
          <a:p>
            <a:pPr marL="0" indent="0">
              <a:buNone/>
            </a:pPr>
            <a:r>
              <a:rPr lang="es-CL" sz="2800" dirty="0"/>
              <a:t/>
            </a:r>
            <a:br>
              <a:rPr lang="es-CL" sz="2800" dirty="0"/>
            </a:br>
            <a:endParaRPr lang="es-CL" sz="2800" dirty="0"/>
          </a:p>
        </p:txBody>
      </p:sp>
    </p:spTree>
    <p:extLst>
      <p:ext uri="{BB962C8B-B14F-4D97-AF65-F5344CB8AC3E}">
        <p14:creationId xmlns:p14="http://schemas.microsoft.com/office/powerpoint/2010/main" val="151680767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Analizar</a:t>
            </a:r>
            <a:endParaRPr lang="es-CL" dirty="0"/>
          </a:p>
        </p:txBody>
      </p:sp>
      <p:sp>
        <p:nvSpPr>
          <p:cNvPr id="3" name="Marcador de contenido 2"/>
          <p:cNvSpPr>
            <a:spLocks noGrp="1"/>
          </p:cNvSpPr>
          <p:nvPr>
            <p:ph idx="1"/>
          </p:nvPr>
        </p:nvSpPr>
        <p:spPr>
          <a:xfrm>
            <a:off x="940294" y="1548984"/>
            <a:ext cx="8915400" cy="3777622"/>
          </a:xfrm>
        </p:spPr>
        <p:txBody>
          <a:bodyPr/>
          <a:lstStyle/>
          <a:p>
            <a:pPr marL="0" indent="0">
              <a:buNone/>
            </a:pPr>
            <a:r>
              <a:rPr lang="es-CL" b="1" dirty="0"/>
              <a:t>	</a:t>
            </a:r>
            <a:r>
              <a:rPr lang="es-CL" sz="2800" dirty="0"/>
              <a:t>Pedro aplica una fuerza </a:t>
            </a:r>
            <a:r>
              <a:rPr lang="es-CL" sz="2800" i="1" dirty="0"/>
              <a:t>F </a:t>
            </a:r>
            <a:r>
              <a:rPr lang="es-CL" sz="2800" dirty="0"/>
              <a:t>a un cuerpo P, de masa </a:t>
            </a:r>
            <a:r>
              <a:rPr lang="es-CL" sz="2800" i="1" dirty="0"/>
              <a:t>m </a:t>
            </a:r>
            <a:r>
              <a:rPr lang="es-CL" sz="2800" dirty="0"/>
              <a:t>y durante un tiempo </a:t>
            </a:r>
            <a:r>
              <a:rPr lang="es-CL" sz="2800" i="1" dirty="0"/>
              <a:t>t</a:t>
            </a:r>
            <a:r>
              <a:rPr lang="es-CL" sz="2800" dirty="0"/>
              <a:t>. Luego, aplica una fuerza de 2</a:t>
            </a:r>
            <a:r>
              <a:rPr lang="es-CL" sz="2800" i="1" dirty="0"/>
              <a:t>F </a:t>
            </a:r>
            <a:r>
              <a:rPr lang="es-CL" sz="2800" dirty="0"/>
              <a:t>sobre otro cuerpo idéntico R, durante un tiempo de </a:t>
            </a:r>
            <a:r>
              <a:rPr lang="es-CL" sz="2800" i="1" dirty="0"/>
              <a:t>t</a:t>
            </a:r>
            <a:r>
              <a:rPr lang="es-CL" sz="2800" dirty="0"/>
              <a:t>/2. ¿Cómo es el impulso entregado por Pedro al cuerpo R, respecto del entregado al cuerpo P?</a:t>
            </a:r>
          </a:p>
          <a:p>
            <a:pPr marL="0" indent="0">
              <a:buNone/>
            </a:pPr>
            <a:r>
              <a:rPr lang="es-CL" sz="2800" dirty="0"/>
              <a:t> </a:t>
            </a:r>
          </a:p>
          <a:p>
            <a:endParaRPr lang="es-CL" dirty="0"/>
          </a:p>
        </p:txBody>
      </p:sp>
    </p:spTree>
    <p:extLst>
      <p:ext uri="{BB962C8B-B14F-4D97-AF65-F5344CB8AC3E}">
        <p14:creationId xmlns:p14="http://schemas.microsoft.com/office/powerpoint/2010/main" val="223789947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8387" y="474209"/>
            <a:ext cx="8911687" cy="1280890"/>
          </a:xfrm>
        </p:spPr>
        <p:txBody>
          <a:bodyPr/>
          <a:lstStyle/>
          <a:p>
            <a:r>
              <a:rPr lang="es-ES" dirty="0" smtClean="0"/>
              <a:t>Aplicar</a:t>
            </a:r>
            <a:endParaRPr lang="es-CL" dirty="0"/>
          </a:p>
        </p:txBody>
      </p:sp>
      <p:sp>
        <p:nvSpPr>
          <p:cNvPr id="3" name="Marcador de contenido 2"/>
          <p:cNvSpPr>
            <a:spLocks noGrp="1"/>
          </p:cNvSpPr>
          <p:nvPr>
            <p:ph idx="1"/>
          </p:nvPr>
        </p:nvSpPr>
        <p:spPr>
          <a:xfrm>
            <a:off x="1285068" y="1533994"/>
            <a:ext cx="8915400" cy="3777622"/>
          </a:xfrm>
        </p:spPr>
        <p:txBody>
          <a:bodyPr/>
          <a:lstStyle/>
          <a:p>
            <a:pPr marL="0" indent="0">
              <a:buNone/>
            </a:pPr>
            <a:endParaRPr lang="es-CL" dirty="0"/>
          </a:p>
          <a:p>
            <a:r>
              <a:rPr lang="es-CL" sz="2800" b="1" dirty="0" smtClean="0"/>
              <a:t> </a:t>
            </a:r>
            <a:r>
              <a:rPr lang="es-CL" sz="2800" dirty="0"/>
              <a:t>Ana María ejerce, durante un 1 s, una fuerza constante de 200 N sobre un cuerpo de 5 kg, que se encuentra inicialmente en reposo. Si no se consideran los efectos del roce, ¿qué impulso adquirió el cuerpo y cuál fue su velocidad final?</a:t>
            </a:r>
          </a:p>
          <a:p>
            <a:endParaRPr lang="es-CL" sz="2800" dirty="0"/>
          </a:p>
        </p:txBody>
      </p:sp>
    </p:spTree>
    <p:extLst>
      <p:ext uri="{BB962C8B-B14F-4D97-AF65-F5344CB8AC3E}">
        <p14:creationId xmlns:p14="http://schemas.microsoft.com/office/powerpoint/2010/main" val="1200348591"/>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8368" y="339297"/>
            <a:ext cx="8911687" cy="1280890"/>
          </a:xfrm>
        </p:spPr>
        <p:txBody>
          <a:bodyPr/>
          <a:lstStyle/>
          <a:p>
            <a:r>
              <a:rPr lang="es-CL" dirty="0"/>
              <a:t>Aplica</a:t>
            </a:r>
            <a:br>
              <a:rPr lang="es-CL" dirty="0"/>
            </a:br>
            <a:endParaRPr lang="es-CL" dirty="0"/>
          </a:p>
        </p:txBody>
      </p:sp>
      <p:sp>
        <p:nvSpPr>
          <p:cNvPr id="3" name="Marcador de contenido 2"/>
          <p:cNvSpPr>
            <a:spLocks noGrp="1"/>
          </p:cNvSpPr>
          <p:nvPr>
            <p:ph idx="1"/>
          </p:nvPr>
        </p:nvSpPr>
        <p:spPr>
          <a:xfrm>
            <a:off x="1360019" y="1489023"/>
            <a:ext cx="8915400" cy="3777622"/>
          </a:xfrm>
        </p:spPr>
        <p:txBody>
          <a:bodyPr>
            <a:normAutofit fontScale="92500" lnSpcReduction="20000"/>
          </a:bodyPr>
          <a:lstStyle/>
          <a:p>
            <a:r>
              <a:rPr lang="es-CL" b="1" dirty="0" smtClean="0"/>
              <a:t>5</a:t>
            </a:r>
            <a:r>
              <a:rPr lang="es-CL" b="1" dirty="0"/>
              <a:t>. 	</a:t>
            </a:r>
            <a:r>
              <a:rPr lang="es-CL" sz="3200" dirty="0"/>
              <a:t>Roberto lanza con una velocidad de 7 m/s una bola de 300 g contra otra de 180 g que está en reposo. ¿Cuál será la velocidad de la primera bola si, después del choque, la segunda bola sale con una velocidad de 5 m/s en la dirección y el sentido que inicialmente tenía la primera bola? Supón que los choques son frontales y que ocurren en un suelo horizontal. Además, que el roce es despreciable.</a:t>
            </a:r>
          </a:p>
          <a:p>
            <a:endParaRPr lang="es-CL" sz="3200" dirty="0"/>
          </a:p>
        </p:txBody>
      </p:sp>
    </p:spTree>
    <p:extLst>
      <p:ext uri="{BB962C8B-B14F-4D97-AF65-F5344CB8AC3E}">
        <p14:creationId xmlns:p14="http://schemas.microsoft.com/office/powerpoint/2010/main" val="158467484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FF0000"/>
                </a:solidFill>
              </a:rPr>
              <a:t>¿Qué es el impulso en la mecánica clásica?</a:t>
            </a:r>
            <a:endParaRPr lang="es-CL" dirty="0">
              <a:solidFill>
                <a:srgbClr val="FF0000"/>
              </a:solidFill>
            </a:endParaRPr>
          </a:p>
        </p:txBody>
      </p:sp>
      <p:sp>
        <p:nvSpPr>
          <p:cNvPr id="3" name="Marcador de contenido 2"/>
          <p:cNvSpPr>
            <a:spLocks noGrp="1"/>
          </p:cNvSpPr>
          <p:nvPr>
            <p:ph idx="1"/>
          </p:nvPr>
        </p:nvSpPr>
        <p:spPr>
          <a:xfrm>
            <a:off x="1370012" y="2082800"/>
            <a:ext cx="8915400" cy="3777622"/>
          </a:xfrm>
        </p:spPr>
        <p:txBody>
          <a:bodyPr/>
          <a:lstStyle/>
          <a:p>
            <a:r>
              <a:rPr lang="es-CL" dirty="0"/>
              <a:t>En la actividad anterior se describió una situación en la que se puso en evidencia que el movimiento en un cuerpo no solo depende de la </a:t>
            </a:r>
            <a:r>
              <a:rPr lang="es-CL" dirty="0" err="1"/>
              <a:t>magni</a:t>
            </a:r>
            <a:r>
              <a:rPr lang="es-CL" dirty="0"/>
              <a:t>- </a:t>
            </a:r>
            <a:r>
              <a:rPr lang="es-CL" dirty="0" err="1"/>
              <a:t>tud</a:t>
            </a:r>
            <a:r>
              <a:rPr lang="es-CL" dirty="0"/>
              <a:t> de la fuerza aplicada sobre él, sino también de su masa y del tiempo de acción de la fuerza: no es lo mismo aplicar una fuerza sobre un cuerpo durante dos segundos que durante veinte. La relación entre fuerza y el tiempo de aplicación se denomina impulso (</a:t>
            </a:r>
            <a:r>
              <a:rPr lang="es-CL" i="1" dirty="0"/>
              <a:t>I</a:t>
            </a:r>
            <a:r>
              <a:rPr lang="es-CL" dirty="0"/>
              <a:t>).</a:t>
            </a:r>
          </a:p>
          <a:p>
            <a:r>
              <a:rPr lang="es-CL" dirty="0"/>
              <a:t/>
            </a:r>
            <a:br>
              <a:rPr lang="es-CL" dirty="0"/>
            </a:br>
            <a:endParaRPr lang="es-CL" dirty="0"/>
          </a:p>
        </p:txBody>
      </p:sp>
    </p:spTree>
    <p:extLst>
      <p:ext uri="{BB962C8B-B14F-4D97-AF65-F5344CB8AC3E}">
        <p14:creationId xmlns:p14="http://schemas.microsoft.com/office/powerpoint/2010/main" val="2992316277"/>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6792" y="200777"/>
            <a:ext cx="8911687" cy="1280890"/>
          </a:xfrm>
        </p:spPr>
        <p:txBody>
          <a:bodyPr/>
          <a:lstStyle/>
          <a:p>
            <a:r>
              <a:rPr lang="es-ES" dirty="0" smtClean="0"/>
              <a:t>Aplicar</a:t>
            </a:r>
            <a:endParaRPr lang="es-CL" dirty="0"/>
          </a:p>
        </p:txBody>
      </p:sp>
      <p:sp>
        <p:nvSpPr>
          <p:cNvPr id="3" name="Marcador de contenido 2"/>
          <p:cNvSpPr>
            <a:spLocks noGrp="1"/>
          </p:cNvSpPr>
          <p:nvPr>
            <p:ph idx="1"/>
          </p:nvPr>
        </p:nvSpPr>
        <p:spPr>
          <a:xfrm>
            <a:off x="423689" y="1129259"/>
            <a:ext cx="10968836" cy="3777622"/>
          </a:xfrm>
        </p:spPr>
        <p:txBody>
          <a:bodyPr>
            <a:noAutofit/>
          </a:bodyPr>
          <a:lstStyle/>
          <a:p>
            <a:pPr marL="0" indent="0">
              <a:buNone/>
            </a:pPr>
            <a:r>
              <a:rPr lang="es-CL" sz="3200" dirty="0" smtClean="0"/>
              <a:t>Un </a:t>
            </a:r>
            <a:r>
              <a:rPr lang="es-CL" sz="3200" dirty="0"/>
              <a:t>cañón de 1500 kg montado sobre ruedas dispara una bala de 80 kg en dirección </a:t>
            </a:r>
            <a:r>
              <a:rPr lang="es-CL" sz="3200" dirty="0" smtClean="0"/>
              <a:t>horizontal </a:t>
            </a:r>
            <a:r>
              <a:rPr lang="es-CL" sz="3200" dirty="0"/>
              <a:t>y con una velocidad de 60 m/s, tal como se muestra en la imagen. Suponiendo que el cañón se puede mover libremente, ¿cuál será </a:t>
            </a:r>
            <a:r>
              <a:rPr lang="es-CL" sz="3200" dirty="0" smtClean="0"/>
              <a:t>su</a:t>
            </a:r>
          </a:p>
          <a:p>
            <a:pPr marL="0" indent="0">
              <a:buNone/>
            </a:pPr>
            <a:r>
              <a:rPr lang="es-CL" sz="3200" dirty="0" smtClean="0"/>
              <a:t> </a:t>
            </a:r>
            <a:r>
              <a:rPr lang="es-CL" sz="3200" dirty="0"/>
              <a:t>velocidad de retroceso?</a:t>
            </a:r>
          </a:p>
          <a:p>
            <a:r>
              <a:rPr lang="es-CL" sz="3200" dirty="0"/>
              <a:t/>
            </a:r>
            <a:br>
              <a:rPr lang="es-CL" sz="3200" dirty="0"/>
            </a:br>
            <a:endParaRPr lang="es-CL" sz="3200" dirty="0"/>
          </a:p>
        </p:txBody>
      </p:sp>
      <p:pic>
        <p:nvPicPr>
          <p:cNvPr id="4" name="Imagen 3"/>
          <p:cNvPicPr>
            <a:picLocks noChangeAspect="1"/>
          </p:cNvPicPr>
          <p:nvPr/>
        </p:nvPicPr>
        <p:blipFill>
          <a:blip r:embed="rId2"/>
          <a:stretch>
            <a:fillRect/>
          </a:stretch>
        </p:blipFill>
        <p:spPr>
          <a:xfrm>
            <a:off x="6025092" y="3437467"/>
            <a:ext cx="6166908" cy="3572933"/>
          </a:xfrm>
          <a:prstGeom prst="rect">
            <a:avLst/>
          </a:prstGeom>
        </p:spPr>
      </p:pic>
    </p:spTree>
    <p:extLst>
      <p:ext uri="{BB962C8B-B14F-4D97-AF65-F5344CB8AC3E}">
        <p14:creationId xmlns:p14="http://schemas.microsoft.com/office/powerpoint/2010/main" val="2912027043"/>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3870" y="369278"/>
            <a:ext cx="8911687" cy="1280890"/>
          </a:xfrm>
        </p:spPr>
        <p:txBody>
          <a:bodyPr/>
          <a:lstStyle/>
          <a:p>
            <a:r>
              <a:rPr lang="es-CL" dirty="0"/>
              <a:t>Aplica</a:t>
            </a:r>
            <a:br>
              <a:rPr lang="es-CL" dirty="0"/>
            </a:br>
            <a:endParaRPr lang="es-CL" dirty="0"/>
          </a:p>
        </p:txBody>
      </p:sp>
      <p:sp>
        <p:nvSpPr>
          <p:cNvPr id="3" name="Marcador de contenido 2"/>
          <p:cNvSpPr>
            <a:spLocks noGrp="1"/>
          </p:cNvSpPr>
          <p:nvPr>
            <p:ph idx="1"/>
          </p:nvPr>
        </p:nvSpPr>
        <p:spPr>
          <a:xfrm>
            <a:off x="820373" y="1650168"/>
            <a:ext cx="8915400" cy="3777622"/>
          </a:xfrm>
        </p:spPr>
        <p:txBody>
          <a:bodyPr/>
          <a:lstStyle/>
          <a:p>
            <a:r>
              <a:rPr lang="es-CL" b="1" dirty="0" smtClean="0"/>
              <a:t>7</a:t>
            </a:r>
            <a:r>
              <a:rPr lang="es-CL" b="1" dirty="0"/>
              <a:t>. 	</a:t>
            </a:r>
            <a:r>
              <a:rPr lang="es-CL" sz="3600" dirty="0"/>
              <a:t>Cuando Carolina aplica una fuerza sobre una pelota de 0,5 kg de masa, hace que su </a:t>
            </a:r>
            <a:r>
              <a:rPr lang="es-CL" sz="3600" dirty="0" smtClean="0"/>
              <a:t>velocidad </a:t>
            </a:r>
            <a:r>
              <a:rPr lang="es-CL" sz="3600" dirty="0"/>
              <a:t>se incremente de 1 m/s a 2,5 m/s. ¿Qué </a:t>
            </a:r>
            <a:r>
              <a:rPr lang="es-CL" sz="3600" dirty="0" smtClean="0"/>
              <a:t>impulso </a:t>
            </a:r>
            <a:r>
              <a:rPr lang="es-CL" sz="3600" dirty="0"/>
              <a:t>le entregó a la pelota?</a:t>
            </a:r>
          </a:p>
        </p:txBody>
      </p:sp>
    </p:spTree>
    <p:extLst>
      <p:ext uri="{BB962C8B-B14F-4D97-AF65-F5344CB8AC3E}">
        <p14:creationId xmlns:p14="http://schemas.microsoft.com/office/powerpoint/2010/main" val="618070316"/>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8505" y="76991"/>
            <a:ext cx="8911687" cy="1280890"/>
          </a:xfrm>
        </p:spPr>
        <p:txBody>
          <a:bodyPr/>
          <a:lstStyle/>
          <a:p>
            <a:r>
              <a:rPr lang="es-ES" dirty="0"/>
              <a:t>E</a:t>
            </a:r>
            <a:r>
              <a:rPr lang="es-ES" dirty="0" smtClean="0"/>
              <a:t>valuar</a:t>
            </a:r>
            <a:endParaRPr lang="es-CL" dirty="0"/>
          </a:p>
        </p:txBody>
      </p:sp>
      <p:sp>
        <p:nvSpPr>
          <p:cNvPr id="3" name="Marcador de contenido 2"/>
          <p:cNvSpPr>
            <a:spLocks noGrp="1"/>
          </p:cNvSpPr>
          <p:nvPr>
            <p:ph idx="1"/>
          </p:nvPr>
        </p:nvSpPr>
        <p:spPr>
          <a:xfrm>
            <a:off x="782897" y="1039703"/>
            <a:ext cx="10969391" cy="3777622"/>
          </a:xfrm>
        </p:spPr>
        <p:txBody>
          <a:bodyPr>
            <a:normAutofit/>
          </a:bodyPr>
          <a:lstStyle/>
          <a:p>
            <a:r>
              <a:rPr lang="es-CL" sz="2800" dirty="0" smtClean="0"/>
              <a:t>Para resumir si el Momentum y la energía cinética se conservan o no en los diferentes tipos de colisiones, Sebastián construye y completa la siguiente tabla</a:t>
            </a:r>
          </a:p>
          <a:p>
            <a:r>
              <a:rPr lang="es-CL" sz="2800" dirty="0"/>
              <a:t>¿Está completada de </a:t>
            </a:r>
            <a:r>
              <a:rPr lang="es-CL" sz="2800" dirty="0" smtClean="0"/>
              <a:t>forma</a:t>
            </a:r>
          </a:p>
          <a:p>
            <a:r>
              <a:rPr lang="es-CL" sz="2800" dirty="0" smtClean="0"/>
              <a:t> </a:t>
            </a:r>
            <a:r>
              <a:rPr lang="es-CL" sz="2800" dirty="0"/>
              <a:t>correcta la tabla? De no </a:t>
            </a:r>
            <a:r>
              <a:rPr lang="es-CL" sz="2800" dirty="0" smtClean="0"/>
              <a:t>ser</a:t>
            </a:r>
          </a:p>
          <a:p>
            <a:r>
              <a:rPr lang="es-CL" sz="2800" dirty="0" smtClean="0"/>
              <a:t> </a:t>
            </a:r>
            <a:r>
              <a:rPr lang="es-CL" sz="2800" dirty="0"/>
              <a:t>así, corrígela</a:t>
            </a:r>
          </a:p>
        </p:txBody>
      </p:sp>
      <p:pic>
        <p:nvPicPr>
          <p:cNvPr id="9" name="Imagen 8"/>
          <p:cNvPicPr>
            <a:picLocks noChangeAspect="1"/>
          </p:cNvPicPr>
          <p:nvPr/>
        </p:nvPicPr>
        <p:blipFill>
          <a:blip r:embed="rId2"/>
          <a:stretch>
            <a:fillRect/>
          </a:stretch>
        </p:blipFill>
        <p:spPr>
          <a:xfrm>
            <a:off x="6398856" y="2732096"/>
            <a:ext cx="5541963" cy="3843867"/>
          </a:xfrm>
          <a:prstGeom prst="rect">
            <a:avLst/>
          </a:prstGeom>
        </p:spPr>
      </p:pic>
    </p:spTree>
    <p:extLst>
      <p:ext uri="{BB962C8B-B14F-4D97-AF65-F5344CB8AC3E}">
        <p14:creationId xmlns:p14="http://schemas.microsoft.com/office/powerpoint/2010/main" val="1085018649"/>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8545" y="264346"/>
            <a:ext cx="8911687" cy="1280890"/>
          </a:xfrm>
        </p:spPr>
        <p:txBody>
          <a:bodyPr/>
          <a:lstStyle/>
          <a:p>
            <a:r>
              <a:rPr lang="es-ES" dirty="0"/>
              <a:t>E</a:t>
            </a:r>
            <a:r>
              <a:rPr lang="es-ES" dirty="0" smtClean="0"/>
              <a:t>xplicar</a:t>
            </a:r>
            <a:endParaRPr lang="es-CL" dirty="0"/>
          </a:p>
        </p:txBody>
      </p:sp>
      <p:sp>
        <p:nvSpPr>
          <p:cNvPr id="3" name="Marcador de contenido 2"/>
          <p:cNvSpPr>
            <a:spLocks noGrp="1"/>
          </p:cNvSpPr>
          <p:nvPr>
            <p:ph idx="1"/>
          </p:nvPr>
        </p:nvSpPr>
        <p:spPr>
          <a:xfrm>
            <a:off x="910313" y="1384092"/>
            <a:ext cx="8915400" cy="3777622"/>
          </a:xfrm>
        </p:spPr>
        <p:txBody>
          <a:bodyPr/>
          <a:lstStyle/>
          <a:p>
            <a:pPr marL="0" indent="0">
              <a:buNone/>
            </a:pPr>
            <a:endParaRPr lang="es-CL" dirty="0"/>
          </a:p>
          <a:p>
            <a:r>
              <a:rPr lang="es-CL" sz="4000" b="1" dirty="0"/>
              <a:t>9. 	</a:t>
            </a:r>
            <a:r>
              <a:rPr lang="es-CL" sz="4000" dirty="0"/>
              <a:t>¿En qué condiciones se cumple la conservación de la cantidad de movimiento?</a:t>
            </a:r>
          </a:p>
          <a:p>
            <a:r>
              <a:rPr lang="es-CL" sz="4000" dirty="0"/>
              <a:t/>
            </a:r>
            <a:br>
              <a:rPr lang="es-CL" sz="4000" dirty="0"/>
            </a:br>
            <a:endParaRPr lang="es-CL" sz="4000" dirty="0"/>
          </a:p>
        </p:txBody>
      </p:sp>
    </p:spTree>
    <p:extLst>
      <p:ext uri="{BB962C8B-B14F-4D97-AF65-F5344CB8AC3E}">
        <p14:creationId xmlns:p14="http://schemas.microsoft.com/office/powerpoint/2010/main" val="1211264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2477" y="0"/>
            <a:ext cx="8911687" cy="1280890"/>
          </a:xfrm>
        </p:spPr>
        <p:txBody>
          <a:bodyPr/>
          <a:lstStyle/>
          <a:p>
            <a:r>
              <a:rPr lang="es-ES" dirty="0" smtClean="0"/>
              <a:t>Resumen de todo</a:t>
            </a:r>
            <a:endParaRPr lang="es-CL" dirty="0"/>
          </a:p>
        </p:txBody>
      </p:sp>
      <p:sp>
        <p:nvSpPr>
          <p:cNvPr id="3" name="Marcador de contenido 2"/>
          <p:cNvSpPr>
            <a:spLocks noGrp="1"/>
          </p:cNvSpPr>
          <p:nvPr>
            <p:ph idx="1"/>
          </p:nvPr>
        </p:nvSpPr>
        <p:spPr>
          <a:xfrm>
            <a:off x="489479" y="1264555"/>
            <a:ext cx="8915400" cy="5203978"/>
          </a:xfrm>
        </p:spPr>
        <p:txBody>
          <a:bodyPr>
            <a:normAutofit fontScale="92500" lnSpcReduction="10000"/>
          </a:bodyPr>
          <a:lstStyle/>
          <a:p>
            <a:r>
              <a:rPr lang="es-CL" sz="2400" dirty="0"/>
              <a:t>Pamela y Matías decidieron comprobar </a:t>
            </a:r>
            <a:r>
              <a:rPr lang="es-CL" sz="2400" dirty="0" smtClean="0"/>
              <a:t>el</a:t>
            </a:r>
          </a:p>
          <a:p>
            <a:r>
              <a:rPr lang="es-CL" sz="2400" dirty="0" smtClean="0"/>
              <a:t> </a:t>
            </a:r>
            <a:r>
              <a:rPr lang="es-CL" sz="2400" dirty="0"/>
              <a:t>principio de conservación de la </a:t>
            </a:r>
            <a:r>
              <a:rPr lang="es-CL" sz="2400" dirty="0" smtClean="0"/>
              <a:t>energía</a:t>
            </a:r>
          </a:p>
          <a:p>
            <a:r>
              <a:rPr lang="es-CL" sz="2400" dirty="0" smtClean="0"/>
              <a:t> mecánica</a:t>
            </a:r>
            <a:r>
              <a:rPr lang="es-CL" sz="2400" dirty="0"/>
              <a:t>. Para ello, consiguieron un </a:t>
            </a:r>
            <a:endParaRPr lang="es-CL" sz="2400" dirty="0" smtClean="0"/>
          </a:p>
          <a:p>
            <a:r>
              <a:rPr lang="es-CL" sz="2400" dirty="0" smtClean="0"/>
              <a:t>péndulo </a:t>
            </a:r>
            <a:r>
              <a:rPr lang="es-CL" sz="2400" dirty="0"/>
              <a:t>simple y realizaron el </a:t>
            </a:r>
            <a:r>
              <a:rPr lang="es-CL" sz="2400" dirty="0" smtClean="0"/>
              <a:t>procedimiento</a:t>
            </a:r>
          </a:p>
          <a:p>
            <a:r>
              <a:rPr lang="es-CL" sz="2400" dirty="0" smtClean="0"/>
              <a:t> </a:t>
            </a:r>
            <a:r>
              <a:rPr lang="es-CL" sz="2400" dirty="0"/>
              <a:t>que se describe a continuación: elevaron </a:t>
            </a:r>
            <a:r>
              <a:rPr lang="es-CL" sz="2400" dirty="0" smtClean="0"/>
              <a:t>la</a:t>
            </a:r>
          </a:p>
          <a:p>
            <a:r>
              <a:rPr lang="es-CL" sz="2400" dirty="0" smtClean="0"/>
              <a:t> </a:t>
            </a:r>
            <a:r>
              <a:rPr lang="es-CL" sz="2400" dirty="0"/>
              <a:t>masa del péndulo hasta una altura de </a:t>
            </a:r>
            <a:endParaRPr lang="es-CL" sz="2400" dirty="0" smtClean="0"/>
          </a:p>
          <a:p>
            <a:r>
              <a:rPr lang="es-CL" sz="2400" dirty="0" smtClean="0"/>
              <a:t>15 cm respecto </a:t>
            </a:r>
            <a:r>
              <a:rPr lang="es-CL" sz="2400" dirty="0"/>
              <a:t>de la posición de equilibrio</a:t>
            </a:r>
            <a:r>
              <a:rPr lang="es-CL" sz="2400" dirty="0" smtClean="0"/>
              <a:t>.</a:t>
            </a:r>
          </a:p>
          <a:p>
            <a:r>
              <a:rPr lang="es-CL" sz="2400" dirty="0" smtClean="0"/>
              <a:t> Luego, midieron </a:t>
            </a:r>
            <a:r>
              <a:rPr lang="es-CL" sz="2400" dirty="0"/>
              <a:t>la altura que alcanzó el </a:t>
            </a:r>
            <a:endParaRPr lang="es-CL" sz="2400" dirty="0" smtClean="0"/>
          </a:p>
          <a:p>
            <a:r>
              <a:rPr lang="es-CL" sz="2400" dirty="0" smtClean="0"/>
              <a:t>péndulo después </a:t>
            </a:r>
            <a:r>
              <a:rPr lang="es-CL" sz="2400" dirty="0"/>
              <a:t>de cada oscilación </a:t>
            </a:r>
            <a:endParaRPr lang="es-CL" sz="2400" dirty="0" smtClean="0"/>
          </a:p>
          <a:p>
            <a:r>
              <a:rPr lang="es-CL" sz="2400" dirty="0" smtClean="0"/>
              <a:t>(</a:t>
            </a:r>
            <a:r>
              <a:rPr lang="es-CL" sz="2400" dirty="0"/>
              <a:t>recuerda </a:t>
            </a:r>
            <a:r>
              <a:rPr lang="es-CL" sz="2400" dirty="0" smtClean="0"/>
              <a:t>que en </a:t>
            </a:r>
            <a:r>
              <a:rPr lang="es-CL" sz="2400" dirty="0"/>
              <a:t>una oscilación, la masa </a:t>
            </a:r>
            <a:endParaRPr lang="es-CL" sz="2400" dirty="0" smtClean="0"/>
          </a:p>
          <a:p>
            <a:r>
              <a:rPr lang="es-CL" sz="2400" dirty="0" smtClean="0"/>
              <a:t>del </a:t>
            </a:r>
            <a:r>
              <a:rPr lang="es-CL" sz="2400" dirty="0"/>
              <a:t>péndulo </a:t>
            </a:r>
            <a:r>
              <a:rPr lang="es-CL" sz="2400" dirty="0" smtClean="0"/>
              <a:t>debe </a:t>
            </a:r>
            <a:r>
              <a:rPr lang="es-CL" sz="2400" dirty="0"/>
              <a:t>ir y volver a la posición </a:t>
            </a:r>
            <a:endParaRPr lang="es-CL" sz="2400" dirty="0" smtClean="0"/>
          </a:p>
          <a:p>
            <a:r>
              <a:rPr lang="es-CL" sz="2400" dirty="0" smtClean="0"/>
              <a:t>desde </a:t>
            </a:r>
            <a:r>
              <a:rPr lang="es-CL" sz="2400" dirty="0"/>
              <a:t>la que fue </a:t>
            </a:r>
            <a:r>
              <a:rPr lang="es-CL" sz="2400" dirty="0" smtClean="0"/>
              <a:t>soltada</a:t>
            </a:r>
            <a:r>
              <a:rPr lang="es-CL" sz="2400" dirty="0"/>
              <a:t>).</a:t>
            </a:r>
          </a:p>
          <a:p>
            <a:endParaRPr lang="es-CL" dirty="0"/>
          </a:p>
        </p:txBody>
      </p:sp>
      <p:pic>
        <p:nvPicPr>
          <p:cNvPr id="4" name="Imagen 3"/>
          <p:cNvPicPr>
            <a:picLocks noChangeAspect="1"/>
          </p:cNvPicPr>
          <p:nvPr/>
        </p:nvPicPr>
        <p:blipFill>
          <a:blip r:embed="rId2"/>
          <a:stretch>
            <a:fillRect/>
          </a:stretch>
        </p:blipFill>
        <p:spPr>
          <a:xfrm>
            <a:off x="7111384" y="1264555"/>
            <a:ext cx="5161613" cy="4671550"/>
          </a:xfrm>
          <a:prstGeom prst="rect">
            <a:avLst/>
          </a:prstGeom>
        </p:spPr>
      </p:pic>
    </p:spTree>
    <p:extLst>
      <p:ext uri="{BB962C8B-B14F-4D97-AF65-F5344CB8AC3E}">
        <p14:creationId xmlns:p14="http://schemas.microsoft.com/office/powerpoint/2010/main" val="2568946919"/>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3456" y="129434"/>
            <a:ext cx="8911687" cy="1280890"/>
          </a:xfrm>
        </p:spPr>
        <p:txBody>
          <a:bodyPr/>
          <a:lstStyle/>
          <a:p>
            <a:r>
              <a:rPr lang="es-ES" dirty="0"/>
              <a:t>E</a:t>
            </a:r>
            <a:r>
              <a:rPr lang="es-ES" dirty="0" smtClean="0"/>
              <a:t>xplicar</a:t>
            </a:r>
            <a:endParaRPr lang="es-CL" dirty="0"/>
          </a:p>
        </p:txBody>
      </p:sp>
      <p:sp>
        <p:nvSpPr>
          <p:cNvPr id="3" name="Marcador de contenido 2"/>
          <p:cNvSpPr>
            <a:spLocks noGrp="1"/>
          </p:cNvSpPr>
          <p:nvPr>
            <p:ph idx="1"/>
          </p:nvPr>
        </p:nvSpPr>
        <p:spPr>
          <a:xfrm>
            <a:off x="374753" y="794479"/>
            <a:ext cx="11572407" cy="4097412"/>
          </a:xfrm>
        </p:spPr>
        <p:txBody>
          <a:bodyPr>
            <a:noAutofit/>
          </a:bodyPr>
          <a:lstStyle/>
          <a:p>
            <a:r>
              <a:rPr lang="es-CL" sz="2800" dirty="0"/>
              <a:t>¿Cómo se puede determinar el trabajo realizado para elevar la masa desde su posición de equilibrio hasta la altura </a:t>
            </a:r>
            <a:r>
              <a:rPr lang="es-CL" sz="2800" i="1" dirty="0"/>
              <a:t>h</a:t>
            </a:r>
            <a:r>
              <a:rPr lang="es-CL" sz="2800" dirty="0"/>
              <a:t>?</a:t>
            </a:r>
          </a:p>
          <a:p>
            <a:r>
              <a:rPr lang="es-CL" sz="2800" dirty="0"/>
              <a:t>b.  ¿Qué ocurre con la energía mecánica del péndulo, cuando la masa se </a:t>
            </a:r>
            <a:r>
              <a:rPr lang="es-CL" sz="2800" dirty="0" smtClean="0"/>
              <a:t>encuentra </a:t>
            </a:r>
            <a:r>
              <a:rPr lang="es-CL" sz="2800" dirty="0"/>
              <a:t>en la posición  1, antes de ser soltada?</a:t>
            </a:r>
          </a:p>
          <a:p>
            <a:r>
              <a:rPr lang="es-CL" sz="2800" dirty="0"/>
              <a:t>c.  ¿Qué sucede con la energía mecánica del péndulo cuando la masa pasa por la posición 2?</a:t>
            </a:r>
          </a:p>
          <a:p>
            <a:r>
              <a:rPr lang="es-CL" sz="2800" dirty="0"/>
              <a:t>d.  ¿Cómo se transforma la energía mecánica del péndulo a medida que este oscila?</a:t>
            </a:r>
          </a:p>
          <a:p>
            <a:r>
              <a:rPr lang="es-CL" sz="2800" dirty="0"/>
              <a:t>e.  ¿Se mantiene constante la cantidad de movimiento de la masa del péndulo?</a:t>
            </a:r>
          </a:p>
          <a:p>
            <a:r>
              <a:rPr lang="es-CL" sz="2800" dirty="0"/>
              <a:t>f.  ¿Qué fuerzas disipan la energía del péndulo?</a:t>
            </a:r>
          </a:p>
          <a:p>
            <a:r>
              <a:rPr lang="es-CL" sz="2800" dirty="0"/>
              <a:t/>
            </a:r>
            <a:br>
              <a:rPr lang="es-CL" sz="2800" dirty="0"/>
            </a:br>
            <a:endParaRPr lang="es-CL" sz="2800" dirty="0"/>
          </a:p>
        </p:txBody>
      </p:sp>
    </p:spTree>
    <p:extLst>
      <p:ext uri="{BB962C8B-B14F-4D97-AF65-F5344CB8AC3E}">
        <p14:creationId xmlns:p14="http://schemas.microsoft.com/office/powerpoint/2010/main" val="13457284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2085" y="0"/>
            <a:ext cx="8911687" cy="1280890"/>
          </a:xfrm>
        </p:spPr>
        <p:txBody>
          <a:bodyPr/>
          <a:lstStyle/>
          <a:p>
            <a:r>
              <a:rPr lang="es-ES" dirty="0"/>
              <a:t>A</a:t>
            </a:r>
            <a:r>
              <a:rPr lang="es-ES" dirty="0" smtClean="0"/>
              <a:t>nalizar</a:t>
            </a:r>
            <a:endParaRPr lang="es-CL" dirty="0"/>
          </a:p>
        </p:txBody>
      </p:sp>
      <p:sp>
        <p:nvSpPr>
          <p:cNvPr id="3" name="Marcador de contenido 2"/>
          <p:cNvSpPr>
            <a:spLocks noGrp="1"/>
          </p:cNvSpPr>
          <p:nvPr>
            <p:ph idx="1"/>
          </p:nvPr>
        </p:nvSpPr>
        <p:spPr>
          <a:xfrm>
            <a:off x="559988" y="722122"/>
            <a:ext cx="10937468" cy="3777622"/>
          </a:xfrm>
        </p:spPr>
        <p:txBody>
          <a:bodyPr>
            <a:noAutofit/>
          </a:bodyPr>
          <a:lstStyle/>
          <a:p>
            <a:r>
              <a:rPr lang="es-CL" sz="2800" dirty="0"/>
              <a:t>Los valores medidos por Pamela y Matías para la altura conseguida después de cada oscilación fueron registrados en la siguiente </a:t>
            </a:r>
            <a:r>
              <a:rPr lang="es-CL" sz="2800" dirty="0" smtClean="0"/>
              <a:t>tabla</a:t>
            </a:r>
            <a:endParaRPr lang="es-ES" sz="2800" dirty="0" smtClean="0"/>
          </a:p>
          <a:p>
            <a:endParaRPr lang="es-ES" sz="2800" dirty="0" smtClean="0"/>
          </a:p>
          <a:p>
            <a:r>
              <a:rPr lang="es-CL" sz="2800" dirty="0"/>
              <a:t>¿Por qué después de cada oscilación </a:t>
            </a:r>
            <a:endParaRPr lang="es-CL" sz="2800" dirty="0" smtClean="0"/>
          </a:p>
          <a:p>
            <a:r>
              <a:rPr lang="es-CL" sz="2800" dirty="0" smtClean="0"/>
              <a:t>la </a:t>
            </a:r>
            <a:r>
              <a:rPr lang="es-CL" sz="2800" dirty="0"/>
              <a:t>altura alcanzada </a:t>
            </a:r>
            <a:r>
              <a:rPr lang="es-CL" sz="2800" dirty="0" smtClean="0"/>
              <a:t>por la </a:t>
            </a:r>
            <a:r>
              <a:rPr lang="es-CL" sz="2800" dirty="0"/>
              <a:t>masa fue </a:t>
            </a:r>
            <a:endParaRPr lang="es-CL" sz="2800" dirty="0" smtClean="0"/>
          </a:p>
          <a:p>
            <a:r>
              <a:rPr lang="es-CL" sz="2800" dirty="0" smtClean="0"/>
              <a:t>menor</a:t>
            </a:r>
            <a:r>
              <a:rPr lang="es-CL" sz="2800" dirty="0"/>
              <a:t>? Explica.</a:t>
            </a:r>
          </a:p>
          <a:p>
            <a:r>
              <a:rPr lang="es-CL" sz="2800" dirty="0"/>
              <a:t>b.  ¿Decreció de manera constante </a:t>
            </a:r>
            <a:r>
              <a:rPr lang="es-CL" sz="2800" dirty="0" smtClean="0"/>
              <a:t>la</a:t>
            </a:r>
          </a:p>
          <a:p>
            <a:r>
              <a:rPr lang="es-CL" sz="2800" dirty="0" smtClean="0"/>
              <a:t> </a:t>
            </a:r>
            <a:r>
              <a:rPr lang="es-CL" sz="2800" dirty="0"/>
              <a:t>energía mecánica </a:t>
            </a:r>
            <a:r>
              <a:rPr lang="es-CL" sz="2800" dirty="0" smtClean="0"/>
              <a:t>del péndulo</a:t>
            </a:r>
            <a:r>
              <a:rPr lang="es-CL" sz="2800" dirty="0"/>
              <a:t>? Explica.</a:t>
            </a:r>
          </a:p>
          <a:p>
            <a:endParaRPr lang="es-CL" sz="2800" dirty="0"/>
          </a:p>
        </p:txBody>
      </p:sp>
      <p:graphicFrame>
        <p:nvGraphicFramePr>
          <p:cNvPr id="4" name="Tabla 3"/>
          <p:cNvGraphicFramePr>
            <a:graphicFrameLocks noGrp="1"/>
          </p:cNvGraphicFramePr>
          <p:nvPr>
            <p:extLst>
              <p:ext uri="{D42A27DB-BD31-4B8C-83A1-F6EECF244321}">
                <p14:modId xmlns:p14="http://schemas.microsoft.com/office/powerpoint/2010/main" val="1013380422"/>
              </p:ext>
            </p:extLst>
          </p:nvPr>
        </p:nvGraphicFramePr>
        <p:xfrm>
          <a:off x="7924800" y="2061912"/>
          <a:ext cx="4267200" cy="2980265"/>
        </p:xfrm>
        <a:graphic>
          <a:graphicData uri="http://schemas.openxmlformats.org/drawingml/2006/table">
            <a:tbl>
              <a:tblPr firstRow="1" firstCol="1" lastRow="1" lastCol="1" bandRow="1" bandCol="1">
                <a:tableStyleId>{5C22544A-7EE6-4342-B048-85BDC9FD1C3A}</a:tableStyleId>
              </a:tblPr>
              <a:tblGrid>
                <a:gridCol w="2133600"/>
                <a:gridCol w="2133600"/>
              </a:tblGrid>
              <a:tr h="524758">
                <a:tc>
                  <a:txBody>
                    <a:bodyPr/>
                    <a:lstStyle/>
                    <a:p>
                      <a:pPr marL="269875">
                        <a:spcBef>
                          <a:spcPts val="210"/>
                        </a:spcBef>
                        <a:spcAft>
                          <a:spcPts val="0"/>
                        </a:spcAft>
                      </a:pPr>
                      <a:r>
                        <a:rPr lang="en-US" sz="1000" dirty="0" err="1">
                          <a:effectLst/>
                        </a:rPr>
                        <a:t>Oscilación</a:t>
                      </a:r>
                      <a:endParaRPr lang="es-CL"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248285">
                        <a:spcBef>
                          <a:spcPts val="210"/>
                        </a:spcBef>
                        <a:spcAft>
                          <a:spcPts val="0"/>
                        </a:spcAft>
                      </a:pPr>
                      <a:r>
                        <a:rPr lang="en-US" sz="1000">
                          <a:effectLst/>
                        </a:rPr>
                        <a:t>Altura</a:t>
                      </a:r>
                      <a:r>
                        <a:rPr lang="en-US" sz="1000" spc="-10">
                          <a:effectLst/>
                        </a:rPr>
                        <a:t> </a:t>
                      </a:r>
                      <a:r>
                        <a:rPr lang="en-US" sz="1000" spc="-20">
                          <a:effectLst/>
                        </a:rPr>
                        <a:t>(</a:t>
                      </a:r>
                      <a:r>
                        <a:rPr lang="en-US" sz="1000">
                          <a:effectLst/>
                        </a:rPr>
                        <a:t>cm)</a:t>
                      </a:r>
                      <a:endParaRPr lang="es-CL" sz="1000">
                        <a:effectLst/>
                        <a:latin typeface="Times New Roman" panose="02020603050405020304" pitchFamily="18" charset="0"/>
                        <a:ea typeface="Times New Roman" panose="02020603050405020304" pitchFamily="18" charset="0"/>
                      </a:endParaRPr>
                    </a:p>
                  </a:txBody>
                  <a:tcPr marL="0" marR="0" marT="0" marB="0"/>
                </a:tc>
              </a:tr>
              <a:tr h="547298">
                <a:tc>
                  <a:txBody>
                    <a:bodyPr/>
                    <a:lstStyle/>
                    <a:p>
                      <a:pPr marL="345440">
                        <a:spcBef>
                          <a:spcPts val="260"/>
                        </a:spcBef>
                        <a:spcAft>
                          <a:spcPts val="0"/>
                        </a:spcAft>
                      </a:pPr>
                      <a:r>
                        <a:rPr lang="en-US" sz="1000">
                          <a:effectLst/>
                        </a:rPr>
                        <a:t>P</a:t>
                      </a:r>
                      <a:r>
                        <a:rPr lang="en-US" sz="1000" spc="20">
                          <a:effectLst/>
                        </a:rPr>
                        <a:t>r</a:t>
                      </a:r>
                      <a:r>
                        <a:rPr lang="en-US" sz="1000">
                          <a:effectLst/>
                        </a:rPr>
                        <a:t>imera</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marL="412115" marR="412115" algn="ctr">
                        <a:spcBef>
                          <a:spcPts val="260"/>
                        </a:spcBef>
                        <a:spcAft>
                          <a:spcPts val="0"/>
                        </a:spcAft>
                      </a:pPr>
                      <a:r>
                        <a:rPr lang="en-US" sz="1000">
                          <a:effectLst/>
                        </a:rPr>
                        <a:t>1</a:t>
                      </a:r>
                      <a:r>
                        <a:rPr lang="en-US" sz="1000" spc="5">
                          <a:effectLst/>
                        </a:rPr>
                        <a:t>4</a:t>
                      </a:r>
                      <a:r>
                        <a:rPr lang="en-US" sz="1000">
                          <a:effectLst/>
                        </a:rPr>
                        <a:t>,6</a:t>
                      </a:r>
                      <a:endParaRPr lang="es-CL" sz="1000">
                        <a:effectLst/>
                        <a:latin typeface="Times New Roman" panose="02020603050405020304" pitchFamily="18" charset="0"/>
                        <a:ea typeface="Times New Roman" panose="02020603050405020304" pitchFamily="18" charset="0"/>
                      </a:endParaRPr>
                    </a:p>
                  </a:txBody>
                  <a:tcPr marL="0" marR="0" marT="0" marB="0"/>
                </a:tc>
              </a:tr>
              <a:tr h="559303">
                <a:tc>
                  <a:txBody>
                    <a:bodyPr/>
                    <a:lstStyle/>
                    <a:p>
                      <a:pPr marL="328930">
                        <a:spcBef>
                          <a:spcPts val="260"/>
                        </a:spcBef>
                        <a:spcAft>
                          <a:spcPts val="0"/>
                        </a:spcAft>
                      </a:pPr>
                      <a:r>
                        <a:rPr lang="en-US" sz="1000">
                          <a:effectLst/>
                        </a:rPr>
                        <a:t>Segunda</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marL="415925" marR="415925" algn="ctr">
                        <a:spcBef>
                          <a:spcPts val="260"/>
                        </a:spcBef>
                        <a:spcAft>
                          <a:spcPts val="0"/>
                        </a:spcAft>
                      </a:pPr>
                      <a:r>
                        <a:rPr lang="en-US" sz="1000">
                          <a:effectLst/>
                        </a:rPr>
                        <a:t>1</a:t>
                      </a:r>
                      <a:r>
                        <a:rPr lang="en-US" sz="1000" spc="5">
                          <a:effectLst/>
                        </a:rPr>
                        <a:t>4</a:t>
                      </a:r>
                      <a:r>
                        <a:rPr lang="en-US" sz="1000">
                          <a:effectLst/>
                        </a:rPr>
                        <a:t>,3</a:t>
                      </a:r>
                      <a:endParaRPr lang="es-CL" sz="1000">
                        <a:effectLst/>
                        <a:latin typeface="Times New Roman" panose="02020603050405020304" pitchFamily="18" charset="0"/>
                        <a:ea typeface="Times New Roman" panose="02020603050405020304" pitchFamily="18" charset="0"/>
                      </a:endParaRPr>
                    </a:p>
                  </a:txBody>
                  <a:tcPr marL="0" marR="0" marT="0" marB="0"/>
                </a:tc>
              </a:tr>
              <a:tr h="559303">
                <a:tc>
                  <a:txBody>
                    <a:bodyPr/>
                    <a:lstStyle/>
                    <a:p>
                      <a:pPr marL="360680">
                        <a:spcBef>
                          <a:spcPts val="260"/>
                        </a:spcBef>
                        <a:spcAft>
                          <a:spcPts val="0"/>
                        </a:spcAft>
                      </a:pPr>
                      <a:r>
                        <a:rPr lang="en-US" sz="1000" spc="-65">
                          <a:effectLst/>
                        </a:rPr>
                        <a:t>T</a:t>
                      </a:r>
                      <a:r>
                        <a:rPr lang="en-US" sz="1000">
                          <a:effectLst/>
                        </a:rPr>
                        <a:t>er</a:t>
                      </a:r>
                      <a:r>
                        <a:rPr lang="en-US" sz="1000" spc="-5">
                          <a:effectLst/>
                        </a:rPr>
                        <a:t>c</a:t>
                      </a:r>
                      <a:r>
                        <a:rPr lang="en-US" sz="1000">
                          <a:effectLst/>
                        </a:rPr>
                        <a:t>era</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marL="409575" marR="408940" algn="ctr">
                        <a:spcBef>
                          <a:spcPts val="260"/>
                        </a:spcBef>
                        <a:spcAft>
                          <a:spcPts val="0"/>
                        </a:spcAft>
                      </a:pPr>
                      <a:r>
                        <a:rPr lang="en-US" sz="1000">
                          <a:effectLst/>
                        </a:rPr>
                        <a:t>1</a:t>
                      </a:r>
                      <a:r>
                        <a:rPr lang="en-US" sz="1000" spc="5">
                          <a:effectLst/>
                        </a:rPr>
                        <a:t>4</a:t>
                      </a:r>
                      <a:r>
                        <a:rPr lang="en-US" sz="1000">
                          <a:effectLst/>
                        </a:rPr>
                        <a:t>,0</a:t>
                      </a:r>
                      <a:endParaRPr lang="es-CL" sz="1000">
                        <a:effectLst/>
                        <a:latin typeface="Times New Roman" panose="02020603050405020304" pitchFamily="18" charset="0"/>
                        <a:ea typeface="Times New Roman" panose="02020603050405020304" pitchFamily="18" charset="0"/>
                      </a:endParaRPr>
                    </a:p>
                  </a:txBody>
                  <a:tcPr marL="0" marR="0" marT="0" marB="0"/>
                </a:tc>
              </a:tr>
              <a:tr h="789603">
                <a:tc>
                  <a:txBody>
                    <a:bodyPr/>
                    <a:lstStyle/>
                    <a:p>
                      <a:pPr marL="356870" marR="356870" algn="ctr">
                        <a:spcBef>
                          <a:spcPts val="265"/>
                        </a:spcBef>
                        <a:spcAft>
                          <a:spcPts val="0"/>
                        </a:spcAft>
                      </a:pPr>
                      <a:r>
                        <a:rPr lang="en-US" sz="1000">
                          <a:effectLst/>
                        </a:rPr>
                        <a:t>Cua</a:t>
                      </a:r>
                      <a:r>
                        <a:rPr lang="en-US" sz="1000" spc="10">
                          <a:effectLst/>
                        </a:rPr>
                        <a:t>r</a:t>
                      </a:r>
                      <a:r>
                        <a:rPr lang="en-US" sz="1000">
                          <a:effectLst/>
                        </a:rPr>
                        <a:t>ta</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marL="419735" marR="419735" algn="ctr">
                        <a:spcBef>
                          <a:spcPts val="265"/>
                        </a:spcBef>
                        <a:spcAft>
                          <a:spcPts val="0"/>
                        </a:spcAft>
                      </a:pPr>
                      <a:r>
                        <a:rPr lang="en-US" sz="1000" dirty="0">
                          <a:effectLst/>
                        </a:rPr>
                        <a:t>13,7</a:t>
                      </a:r>
                      <a:endParaRPr lang="es-CL" sz="1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1488875262"/>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1929" y="105562"/>
            <a:ext cx="8911687" cy="1280890"/>
          </a:xfrm>
        </p:spPr>
        <p:txBody>
          <a:bodyPr/>
          <a:lstStyle/>
          <a:p>
            <a:r>
              <a:rPr lang="es-ES" dirty="0"/>
              <a:t>A</a:t>
            </a:r>
            <a:r>
              <a:rPr lang="es-ES" dirty="0" smtClean="0"/>
              <a:t>plicar</a:t>
            </a:r>
            <a:endParaRPr lang="es-CL" dirty="0"/>
          </a:p>
        </p:txBody>
      </p:sp>
      <p:sp>
        <p:nvSpPr>
          <p:cNvPr id="3" name="Marcador de contenido 2"/>
          <p:cNvSpPr>
            <a:spLocks noGrp="1"/>
          </p:cNvSpPr>
          <p:nvPr>
            <p:ph idx="1"/>
          </p:nvPr>
        </p:nvSpPr>
        <p:spPr>
          <a:xfrm>
            <a:off x="405111" y="746007"/>
            <a:ext cx="11245322" cy="5136244"/>
          </a:xfrm>
        </p:spPr>
        <p:txBody>
          <a:bodyPr>
            <a:noAutofit/>
          </a:bodyPr>
          <a:lstStyle/>
          <a:p>
            <a:r>
              <a:rPr lang="es-CL" sz="2400" dirty="0"/>
              <a:t>Considerando que la masa suspendida de la cuerda es de 0,4 kg y que </a:t>
            </a:r>
            <a:r>
              <a:rPr lang="es-CL" sz="2400" i="1" dirty="0"/>
              <a:t>h </a:t>
            </a:r>
            <a:r>
              <a:rPr lang="es-CL" sz="2400" dirty="0"/>
              <a:t>= 0 (energía potencial cero) se encuentra en la posición 2 de la imagen. Además, que las fuerzas de roce son despreciables, ¿cuál es la energía mecánica del péndulo?</a:t>
            </a:r>
          </a:p>
          <a:p>
            <a:r>
              <a:rPr lang="es-CL" sz="2400" dirty="0"/>
              <a:t>b.  ¿Con qué rapidez se mueve la </a:t>
            </a:r>
            <a:r>
              <a:rPr lang="es-CL" sz="2400" dirty="0" smtClean="0"/>
              <a:t>masa</a:t>
            </a:r>
          </a:p>
          <a:p>
            <a:r>
              <a:rPr lang="es-CL" sz="2400" dirty="0" smtClean="0"/>
              <a:t> </a:t>
            </a:r>
            <a:r>
              <a:rPr lang="es-CL" sz="2400" dirty="0"/>
              <a:t>al pasar por la posición 2?</a:t>
            </a:r>
          </a:p>
          <a:p>
            <a:r>
              <a:rPr lang="es-CL" sz="2400" dirty="0"/>
              <a:t>c.  A partir de lo anterior, ¿cuál es la </a:t>
            </a:r>
            <a:endParaRPr lang="es-CL" sz="2400" dirty="0" smtClean="0"/>
          </a:p>
          <a:p>
            <a:r>
              <a:rPr lang="es-CL" sz="2400" dirty="0" smtClean="0"/>
              <a:t>Cantidad</a:t>
            </a:r>
            <a:r>
              <a:rPr lang="es-CL" sz="2400" dirty="0" smtClean="0"/>
              <a:t> </a:t>
            </a:r>
            <a:r>
              <a:rPr lang="es-CL" sz="2400" dirty="0" smtClean="0"/>
              <a:t>de </a:t>
            </a:r>
            <a:r>
              <a:rPr lang="es-CL" sz="2400" dirty="0"/>
              <a:t>movimiento de la masa al </a:t>
            </a:r>
            <a:endParaRPr lang="es-CL" sz="2400" dirty="0" smtClean="0"/>
          </a:p>
          <a:p>
            <a:r>
              <a:rPr lang="es-CL" sz="2400" dirty="0" smtClean="0"/>
              <a:t>pasar </a:t>
            </a:r>
            <a:r>
              <a:rPr lang="es-CL" sz="2400" dirty="0"/>
              <a:t>por </a:t>
            </a:r>
            <a:r>
              <a:rPr lang="es-CL" sz="2400" dirty="0" smtClean="0"/>
              <a:t>la posición </a:t>
            </a:r>
            <a:r>
              <a:rPr lang="es-CL" sz="2400" dirty="0"/>
              <a:t>2?</a:t>
            </a:r>
          </a:p>
          <a:p>
            <a:r>
              <a:rPr lang="es-CL" sz="2400" dirty="0"/>
              <a:t>d.  Considerando la altura inicial desde </a:t>
            </a:r>
            <a:endParaRPr lang="es-CL" sz="2400" dirty="0" smtClean="0"/>
          </a:p>
          <a:p>
            <a:r>
              <a:rPr lang="es-CL" sz="2400" dirty="0" smtClean="0"/>
              <a:t>la que fue </a:t>
            </a:r>
            <a:r>
              <a:rPr lang="es-CL" sz="2400" dirty="0"/>
              <a:t>soltada la masa del péndulo</a:t>
            </a:r>
          </a:p>
          <a:p>
            <a:r>
              <a:rPr lang="es-CL" sz="2400" dirty="0"/>
              <a:t>( </a:t>
            </a:r>
            <a:r>
              <a:rPr lang="es-CL" sz="2400" i="1" dirty="0"/>
              <a:t>h </a:t>
            </a:r>
            <a:r>
              <a:rPr lang="es-CL" sz="2400" dirty="0"/>
              <a:t>= 15 cm), completa la siguiente </a:t>
            </a:r>
            <a:endParaRPr lang="es-CL" sz="2400" dirty="0" smtClean="0"/>
          </a:p>
          <a:p>
            <a:r>
              <a:rPr lang="es-CL" sz="2400" dirty="0" smtClean="0"/>
              <a:t>tabla</a:t>
            </a:r>
            <a:r>
              <a:rPr lang="es-CL" sz="2400" dirty="0"/>
              <a:t>:</a:t>
            </a:r>
          </a:p>
          <a:p>
            <a:r>
              <a:rPr lang="es-CL" sz="2400" dirty="0"/>
              <a:t/>
            </a:r>
            <a:br>
              <a:rPr lang="es-CL" sz="2400" dirty="0"/>
            </a:br>
            <a:endParaRPr lang="es-CL" sz="2400" dirty="0"/>
          </a:p>
        </p:txBody>
      </p:sp>
      <p:graphicFrame>
        <p:nvGraphicFramePr>
          <p:cNvPr id="4" name="Tabla 3"/>
          <p:cNvGraphicFramePr>
            <a:graphicFrameLocks noGrp="1"/>
          </p:cNvGraphicFramePr>
          <p:nvPr>
            <p:extLst>
              <p:ext uri="{D42A27DB-BD31-4B8C-83A1-F6EECF244321}">
                <p14:modId xmlns:p14="http://schemas.microsoft.com/office/powerpoint/2010/main" val="142795621"/>
              </p:ext>
            </p:extLst>
          </p:nvPr>
        </p:nvGraphicFramePr>
        <p:xfrm>
          <a:off x="7000407" y="2542363"/>
          <a:ext cx="5272589" cy="4315637"/>
        </p:xfrm>
        <a:graphic>
          <a:graphicData uri="http://schemas.openxmlformats.org/drawingml/2006/table">
            <a:tbl>
              <a:tblPr firstRow="1" firstCol="1" lastRow="1" lastCol="1" bandRow="1" bandCol="1">
                <a:tableStyleId>{5C22544A-7EE6-4342-B048-85BDC9FD1C3A}</a:tableStyleId>
              </a:tblPr>
              <a:tblGrid>
                <a:gridCol w="1374084"/>
                <a:gridCol w="1374084"/>
                <a:gridCol w="2524421"/>
              </a:tblGrid>
              <a:tr h="1197484">
                <a:tc>
                  <a:txBody>
                    <a:bodyPr/>
                    <a:lstStyle/>
                    <a:p>
                      <a:pPr marL="256540">
                        <a:spcBef>
                          <a:spcPts val="210"/>
                        </a:spcBef>
                        <a:spcAft>
                          <a:spcPts val="0"/>
                        </a:spcAft>
                      </a:pPr>
                      <a:r>
                        <a:rPr lang="en-US" sz="1000" dirty="0" err="1">
                          <a:effectLst/>
                        </a:rPr>
                        <a:t>Oscilación</a:t>
                      </a:r>
                      <a:endParaRPr lang="es-CL"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234315">
                        <a:spcBef>
                          <a:spcPts val="210"/>
                        </a:spcBef>
                        <a:spcAft>
                          <a:spcPts val="0"/>
                        </a:spcAft>
                      </a:pPr>
                      <a:r>
                        <a:rPr lang="en-US" sz="1000">
                          <a:effectLst/>
                        </a:rPr>
                        <a:t>Altura</a:t>
                      </a:r>
                      <a:r>
                        <a:rPr lang="en-US" sz="1000" spc="-10">
                          <a:effectLst/>
                        </a:rPr>
                        <a:t> </a:t>
                      </a:r>
                      <a:r>
                        <a:rPr lang="en-US" sz="1000" spc="-20">
                          <a:effectLst/>
                        </a:rPr>
                        <a:t>(</a:t>
                      </a:r>
                      <a:r>
                        <a:rPr lang="en-US" sz="1000">
                          <a:effectLst/>
                        </a:rPr>
                        <a:t>cm)</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marL="332740" marR="121285" indent="-189230">
                        <a:lnSpc>
                          <a:spcPct val="104000"/>
                        </a:lnSpc>
                        <a:spcBef>
                          <a:spcPts val="210"/>
                        </a:spcBef>
                        <a:spcAft>
                          <a:spcPts val="0"/>
                        </a:spcAft>
                      </a:pPr>
                      <a:r>
                        <a:rPr lang="es-CL" sz="1000">
                          <a:effectLst/>
                        </a:rPr>
                        <a:t>Energía</a:t>
                      </a:r>
                      <a:r>
                        <a:rPr lang="es-CL" sz="1000" spc="50">
                          <a:effectLst/>
                        </a:rPr>
                        <a:t> </a:t>
                      </a:r>
                      <a:r>
                        <a:rPr lang="es-CL" sz="1000">
                          <a:effectLst/>
                        </a:rPr>
                        <a:t>disipada </a:t>
                      </a:r>
                      <a:r>
                        <a:rPr lang="es-CL" sz="1000" spc="40">
                          <a:effectLst/>
                        </a:rPr>
                        <a:t> </a:t>
                      </a:r>
                      <a:r>
                        <a:rPr lang="es-CL" sz="1000">
                          <a:effectLst/>
                        </a:rPr>
                        <a:t>respecto </a:t>
                      </a:r>
                      <a:r>
                        <a:rPr lang="es-CL" sz="1000" spc="5">
                          <a:effectLst/>
                        </a:rPr>
                        <a:t> </a:t>
                      </a:r>
                      <a:r>
                        <a:rPr lang="es-CL" sz="1000">
                          <a:effectLst/>
                        </a:rPr>
                        <a:t>de</a:t>
                      </a:r>
                      <a:r>
                        <a:rPr lang="es-CL" sz="1000" spc="75">
                          <a:effectLst/>
                        </a:rPr>
                        <a:t> </a:t>
                      </a:r>
                      <a:r>
                        <a:rPr lang="es-CL" sz="1000">
                          <a:effectLst/>
                        </a:rPr>
                        <a:t>la energía</a:t>
                      </a:r>
                      <a:r>
                        <a:rPr lang="es-CL" sz="1000" spc="195">
                          <a:effectLst/>
                        </a:rPr>
                        <a:t> </a:t>
                      </a:r>
                      <a:r>
                        <a:rPr lang="es-CL" sz="1000">
                          <a:effectLst/>
                        </a:rPr>
                        <a:t>mecánica</a:t>
                      </a:r>
                      <a:r>
                        <a:rPr lang="es-CL" sz="1000" spc="140">
                          <a:effectLst/>
                        </a:rPr>
                        <a:t> </a:t>
                      </a:r>
                      <a:r>
                        <a:rPr lang="es-CL" sz="1000">
                          <a:effectLst/>
                        </a:rPr>
                        <a:t>inicial</a:t>
                      </a:r>
                      <a:endParaRPr lang="es-CL" sz="1000">
                        <a:effectLst/>
                        <a:latin typeface="Times New Roman" panose="02020603050405020304" pitchFamily="18" charset="0"/>
                        <a:ea typeface="Times New Roman" panose="02020603050405020304" pitchFamily="18" charset="0"/>
                      </a:endParaRPr>
                    </a:p>
                  </a:txBody>
                  <a:tcPr marL="0" marR="0" marT="0" marB="0"/>
                </a:tc>
              </a:tr>
              <a:tr h="1222317">
                <a:tc>
                  <a:txBody>
                    <a:bodyPr/>
                    <a:lstStyle/>
                    <a:p>
                      <a:pPr marL="331470">
                        <a:spcBef>
                          <a:spcPts val="260"/>
                        </a:spcBef>
                        <a:spcAft>
                          <a:spcPts val="0"/>
                        </a:spcAft>
                      </a:pPr>
                      <a:r>
                        <a:rPr lang="en-US" sz="1000">
                          <a:effectLst/>
                        </a:rPr>
                        <a:t>P</a:t>
                      </a:r>
                      <a:r>
                        <a:rPr lang="en-US" sz="1000" spc="20">
                          <a:effectLst/>
                        </a:rPr>
                        <a:t>r</a:t>
                      </a:r>
                      <a:r>
                        <a:rPr lang="en-US" sz="1000">
                          <a:effectLst/>
                        </a:rPr>
                        <a:t>imera</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marL="398145" marR="398145" algn="ctr">
                        <a:spcBef>
                          <a:spcPts val="260"/>
                        </a:spcBef>
                        <a:spcAft>
                          <a:spcPts val="0"/>
                        </a:spcAft>
                      </a:pPr>
                      <a:r>
                        <a:rPr lang="en-US" sz="1000" dirty="0">
                          <a:effectLst/>
                        </a:rPr>
                        <a:t>1</a:t>
                      </a:r>
                      <a:r>
                        <a:rPr lang="en-US" sz="1000" spc="5" dirty="0">
                          <a:effectLst/>
                        </a:rPr>
                        <a:t>4</a:t>
                      </a:r>
                      <a:r>
                        <a:rPr lang="en-US" sz="1000" dirty="0">
                          <a:effectLst/>
                        </a:rPr>
                        <a:t>,6</a:t>
                      </a:r>
                      <a:endParaRPr lang="es-CL"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spcAft>
                          <a:spcPts val="0"/>
                        </a:spcAft>
                      </a:pPr>
                      <a:r>
                        <a:rPr lang="en-US" sz="1000">
                          <a:effectLst/>
                        </a:rPr>
                        <a:t> </a:t>
                      </a:r>
                      <a:endParaRPr lang="es-CL" sz="1000">
                        <a:effectLst/>
                        <a:latin typeface="Times New Roman" panose="02020603050405020304" pitchFamily="18" charset="0"/>
                        <a:ea typeface="Times New Roman" panose="02020603050405020304" pitchFamily="18" charset="0"/>
                      </a:endParaRPr>
                    </a:p>
                  </a:txBody>
                  <a:tcPr marL="0" marR="0" marT="0" marB="0"/>
                </a:tc>
              </a:tr>
              <a:tr h="555676">
                <a:tc>
                  <a:txBody>
                    <a:bodyPr/>
                    <a:lstStyle/>
                    <a:p>
                      <a:pPr marL="314960">
                        <a:spcBef>
                          <a:spcPts val="260"/>
                        </a:spcBef>
                        <a:spcAft>
                          <a:spcPts val="0"/>
                        </a:spcAft>
                      </a:pPr>
                      <a:r>
                        <a:rPr lang="en-US" sz="1000">
                          <a:effectLst/>
                        </a:rPr>
                        <a:t>Segunda</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marL="401955" marR="401955" algn="ctr">
                        <a:spcBef>
                          <a:spcPts val="260"/>
                        </a:spcBef>
                        <a:spcAft>
                          <a:spcPts val="0"/>
                        </a:spcAft>
                      </a:pPr>
                      <a:r>
                        <a:rPr lang="en-US" sz="1000">
                          <a:effectLst/>
                        </a:rPr>
                        <a:t>1</a:t>
                      </a:r>
                      <a:r>
                        <a:rPr lang="en-US" sz="1000" spc="5">
                          <a:effectLst/>
                        </a:rPr>
                        <a:t>4</a:t>
                      </a:r>
                      <a:r>
                        <a:rPr lang="en-US" sz="1000">
                          <a:effectLst/>
                        </a:rPr>
                        <a:t>,3</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a:spcAft>
                          <a:spcPts val="0"/>
                        </a:spcAft>
                      </a:pPr>
                      <a:r>
                        <a:rPr lang="en-US" sz="1000">
                          <a:effectLst/>
                        </a:rPr>
                        <a:t> </a:t>
                      </a:r>
                      <a:endParaRPr lang="es-CL" sz="1000">
                        <a:effectLst/>
                        <a:latin typeface="Times New Roman" panose="02020603050405020304" pitchFamily="18" charset="0"/>
                        <a:ea typeface="Times New Roman" panose="02020603050405020304" pitchFamily="18" charset="0"/>
                      </a:endParaRPr>
                    </a:p>
                  </a:txBody>
                  <a:tcPr marL="0" marR="0" marT="0" marB="0"/>
                </a:tc>
              </a:tr>
              <a:tr h="555676">
                <a:tc>
                  <a:txBody>
                    <a:bodyPr/>
                    <a:lstStyle/>
                    <a:p>
                      <a:pPr marL="347345">
                        <a:spcBef>
                          <a:spcPts val="260"/>
                        </a:spcBef>
                        <a:spcAft>
                          <a:spcPts val="0"/>
                        </a:spcAft>
                      </a:pPr>
                      <a:r>
                        <a:rPr lang="en-US" sz="1000" spc="-65">
                          <a:effectLst/>
                        </a:rPr>
                        <a:t>T</a:t>
                      </a:r>
                      <a:r>
                        <a:rPr lang="en-US" sz="1000">
                          <a:effectLst/>
                        </a:rPr>
                        <a:t>er</a:t>
                      </a:r>
                      <a:r>
                        <a:rPr lang="en-US" sz="1000" spc="-5">
                          <a:effectLst/>
                        </a:rPr>
                        <a:t>c</a:t>
                      </a:r>
                      <a:r>
                        <a:rPr lang="en-US" sz="1000">
                          <a:effectLst/>
                        </a:rPr>
                        <a:t>era</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marL="395605" marR="395605" algn="ctr">
                        <a:spcBef>
                          <a:spcPts val="260"/>
                        </a:spcBef>
                        <a:spcAft>
                          <a:spcPts val="0"/>
                        </a:spcAft>
                      </a:pPr>
                      <a:r>
                        <a:rPr lang="en-US" sz="1000">
                          <a:effectLst/>
                        </a:rPr>
                        <a:t>1</a:t>
                      </a:r>
                      <a:r>
                        <a:rPr lang="en-US" sz="1000" spc="5">
                          <a:effectLst/>
                        </a:rPr>
                        <a:t>4</a:t>
                      </a:r>
                      <a:r>
                        <a:rPr lang="en-US" sz="1000">
                          <a:effectLst/>
                        </a:rPr>
                        <a:t>,0</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a:spcAft>
                          <a:spcPts val="0"/>
                        </a:spcAft>
                      </a:pPr>
                      <a:r>
                        <a:rPr lang="en-US" sz="1000">
                          <a:effectLst/>
                        </a:rPr>
                        <a:t> </a:t>
                      </a:r>
                      <a:endParaRPr lang="es-CL" sz="1000">
                        <a:effectLst/>
                        <a:latin typeface="Times New Roman" panose="02020603050405020304" pitchFamily="18" charset="0"/>
                        <a:ea typeface="Times New Roman" panose="02020603050405020304" pitchFamily="18" charset="0"/>
                      </a:endParaRPr>
                    </a:p>
                  </a:txBody>
                  <a:tcPr marL="0" marR="0" marT="0" marB="0"/>
                </a:tc>
              </a:tr>
              <a:tr h="784484">
                <a:tc>
                  <a:txBody>
                    <a:bodyPr/>
                    <a:lstStyle/>
                    <a:p>
                      <a:pPr marL="343535" marR="342900" algn="ctr">
                        <a:spcBef>
                          <a:spcPts val="265"/>
                        </a:spcBef>
                        <a:spcAft>
                          <a:spcPts val="0"/>
                        </a:spcAft>
                      </a:pPr>
                      <a:r>
                        <a:rPr lang="en-US" sz="1000">
                          <a:effectLst/>
                        </a:rPr>
                        <a:t>Cua</a:t>
                      </a:r>
                      <a:r>
                        <a:rPr lang="en-US" sz="1000" spc="10">
                          <a:effectLst/>
                        </a:rPr>
                        <a:t>r</a:t>
                      </a:r>
                      <a:r>
                        <a:rPr lang="en-US" sz="1000">
                          <a:effectLst/>
                        </a:rPr>
                        <a:t>ta</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marL="406400" marR="405765" algn="ctr">
                        <a:spcBef>
                          <a:spcPts val="265"/>
                        </a:spcBef>
                        <a:spcAft>
                          <a:spcPts val="0"/>
                        </a:spcAft>
                      </a:pPr>
                      <a:r>
                        <a:rPr lang="en-US" sz="1000">
                          <a:effectLst/>
                        </a:rPr>
                        <a:t>13,7</a:t>
                      </a:r>
                      <a:endParaRPr lang="es-CL" sz="1000">
                        <a:effectLst/>
                        <a:latin typeface="Times New Roman" panose="02020603050405020304" pitchFamily="18" charset="0"/>
                        <a:ea typeface="Times New Roman" panose="02020603050405020304" pitchFamily="18" charset="0"/>
                      </a:endParaRPr>
                    </a:p>
                  </a:txBody>
                  <a:tcPr marL="0" marR="0" marT="0" marB="0"/>
                </a:tc>
                <a:tc>
                  <a:txBody>
                    <a:bodyPr/>
                    <a:lstStyle/>
                    <a:p>
                      <a:pPr>
                        <a:spcAft>
                          <a:spcPts val="0"/>
                        </a:spcAft>
                      </a:pPr>
                      <a:r>
                        <a:rPr lang="en-US" sz="1000" dirty="0">
                          <a:effectLst/>
                        </a:rPr>
                        <a:t> </a:t>
                      </a:r>
                      <a:endParaRPr lang="es-CL" sz="1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599597101"/>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259175" y="284813"/>
            <a:ext cx="9144000" cy="6198433"/>
          </a:xfrm>
          <a:prstGeom prst="rect">
            <a:avLst/>
          </a:prstGeom>
        </p:spPr>
      </p:pic>
    </p:spTree>
    <p:extLst>
      <p:ext uri="{BB962C8B-B14F-4D97-AF65-F5344CB8AC3E}">
        <p14:creationId xmlns:p14="http://schemas.microsoft.com/office/powerpoint/2010/main" val="3764454932"/>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8840" y="189395"/>
            <a:ext cx="8911687" cy="1280890"/>
          </a:xfrm>
        </p:spPr>
        <p:txBody>
          <a:bodyPr/>
          <a:lstStyle/>
          <a:p>
            <a:r>
              <a:rPr lang="es-ES" dirty="0" smtClean="0"/>
              <a:t>Evaluar.</a:t>
            </a:r>
            <a:endParaRPr lang="es-CL" dirty="0"/>
          </a:p>
        </p:txBody>
      </p:sp>
      <p:sp>
        <p:nvSpPr>
          <p:cNvPr id="3" name="Marcador de contenido 2"/>
          <p:cNvSpPr>
            <a:spLocks noGrp="1"/>
          </p:cNvSpPr>
          <p:nvPr>
            <p:ph idx="1"/>
          </p:nvPr>
        </p:nvSpPr>
        <p:spPr>
          <a:xfrm>
            <a:off x="850353" y="1339122"/>
            <a:ext cx="8915400" cy="3777622"/>
          </a:xfrm>
        </p:spPr>
        <p:txBody>
          <a:bodyPr>
            <a:normAutofit/>
          </a:bodyPr>
          <a:lstStyle/>
          <a:p>
            <a:r>
              <a:rPr lang="es-CL" sz="3600" dirty="0"/>
              <a:t>¿Qué inconveniente piensas que tienen los experimentos tendientes a </a:t>
            </a:r>
            <a:r>
              <a:rPr lang="es-CL" sz="3600" dirty="0" smtClean="0"/>
              <a:t>comprobar </a:t>
            </a:r>
            <a:r>
              <a:rPr lang="es-CL" sz="3600" dirty="0"/>
              <a:t>el principio de conservación de la energía mecánica? Explica</a:t>
            </a:r>
            <a:r>
              <a:rPr lang="es-CL" sz="2800" dirty="0"/>
              <a:t>.</a:t>
            </a:r>
          </a:p>
        </p:txBody>
      </p:sp>
    </p:spTree>
    <p:extLst>
      <p:ext uri="{BB962C8B-B14F-4D97-AF65-F5344CB8AC3E}">
        <p14:creationId xmlns:p14="http://schemas.microsoft.com/office/powerpoint/2010/main" val="156142070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1"/>
                </a:solidFill>
              </a:rPr>
              <a:t>Modelación del impulso</a:t>
            </a:r>
            <a:endParaRPr lang="es-CL" dirty="0">
              <a:solidFill>
                <a:schemeClr val="accent1"/>
              </a:solidFill>
            </a:endParaRPr>
          </a:p>
        </p:txBody>
      </p:sp>
      <p:sp>
        <p:nvSpPr>
          <p:cNvPr id="3" name="Marcador de contenido 2"/>
          <p:cNvSpPr>
            <a:spLocks noGrp="1"/>
          </p:cNvSpPr>
          <p:nvPr>
            <p:ph idx="1"/>
          </p:nvPr>
        </p:nvSpPr>
        <p:spPr/>
        <p:txBody>
          <a:bodyPr/>
          <a:lstStyle/>
          <a:p>
            <a:pPr marL="0" indent="0">
              <a:buNone/>
            </a:pPr>
            <a:r>
              <a:rPr lang="es-CL" dirty="0" smtClean="0"/>
              <a:t>Cuando </a:t>
            </a:r>
            <a:r>
              <a:rPr lang="es-CL" dirty="0"/>
              <a:t>un deportista golpea una pelota de tenis, aplica sobre esta una fuerza </a:t>
            </a:r>
            <a:r>
              <a:rPr lang="es-CL" i="1" dirty="0"/>
              <a:t>F</a:t>
            </a:r>
            <a:r>
              <a:rPr lang="es-CL" dirty="0"/>
              <a:t>, durante un intervalo de tiempo </a:t>
            </a:r>
            <a:r>
              <a:rPr lang="en-US" dirty="0"/>
              <a:t>Δ</a:t>
            </a:r>
            <a:r>
              <a:rPr lang="es-CL" i="1" dirty="0"/>
              <a:t>t</a:t>
            </a:r>
            <a:r>
              <a:rPr lang="es-CL" dirty="0"/>
              <a:t>, haciendo que la pelota cambie de velocidad.</a:t>
            </a:r>
          </a:p>
          <a:p>
            <a:endParaRPr lang="es-CL" dirty="0"/>
          </a:p>
        </p:txBody>
      </p:sp>
      <p:pic>
        <p:nvPicPr>
          <p:cNvPr id="4" name="Imagen 3"/>
          <p:cNvPicPr>
            <a:picLocks noChangeAspect="1"/>
          </p:cNvPicPr>
          <p:nvPr/>
        </p:nvPicPr>
        <p:blipFill>
          <a:blip r:embed="rId2"/>
          <a:stretch>
            <a:fillRect/>
          </a:stretch>
        </p:blipFill>
        <p:spPr>
          <a:xfrm>
            <a:off x="3997325" y="4015747"/>
            <a:ext cx="6534150" cy="2124075"/>
          </a:xfrm>
          <a:prstGeom prst="rect">
            <a:avLst/>
          </a:prstGeom>
        </p:spPr>
      </p:pic>
    </p:spTree>
    <p:extLst>
      <p:ext uri="{BB962C8B-B14F-4D97-AF65-F5344CB8AC3E}">
        <p14:creationId xmlns:p14="http://schemas.microsoft.com/office/powerpoint/2010/main" val="784673304"/>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9725" y="319310"/>
            <a:ext cx="8911687" cy="1280890"/>
          </a:xfrm>
        </p:spPr>
        <p:txBody>
          <a:bodyPr/>
          <a:lstStyle/>
          <a:p>
            <a:r>
              <a:rPr lang="es-ES" dirty="0"/>
              <a:t>A</a:t>
            </a:r>
            <a:r>
              <a:rPr lang="es-ES" dirty="0" smtClean="0"/>
              <a:t>nalizar</a:t>
            </a:r>
            <a:endParaRPr lang="es-CL" dirty="0"/>
          </a:p>
        </p:txBody>
      </p:sp>
      <p:sp>
        <p:nvSpPr>
          <p:cNvPr id="3" name="Marcador de contenido 2"/>
          <p:cNvSpPr>
            <a:spLocks noGrp="1"/>
          </p:cNvSpPr>
          <p:nvPr>
            <p:ph idx="1"/>
          </p:nvPr>
        </p:nvSpPr>
        <p:spPr>
          <a:xfrm>
            <a:off x="404812" y="824843"/>
            <a:ext cx="11122624" cy="4871419"/>
          </a:xfrm>
        </p:spPr>
        <p:txBody>
          <a:bodyPr>
            <a:normAutofit/>
          </a:bodyPr>
          <a:lstStyle/>
          <a:p>
            <a:pPr marL="0" indent="0">
              <a:buNone/>
            </a:pPr>
            <a:endParaRPr lang="es-CL" dirty="0"/>
          </a:p>
          <a:p>
            <a:pPr marL="0" indent="0">
              <a:buNone/>
            </a:pPr>
            <a:r>
              <a:rPr lang="es-CL" sz="3600" dirty="0" smtClean="0"/>
              <a:t>Un </a:t>
            </a:r>
            <a:r>
              <a:rPr lang="es-CL" sz="3600" dirty="0"/>
              <a:t>grupo de científicos midió el desplazamiento (</a:t>
            </a:r>
            <a:r>
              <a:rPr lang="es-CL" sz="3600" i="1" dirty="0"/>
              <a:t>∆x</a:t>
            </a:r>
            <a:r>
              <a:rPr lang="es-CL" sz="3600" dirty="0"/>
              <a:t>) generado sobre un cuerpo de masa </a:t>
            </a:r>
            <a:r>
              <a:rPr lang="es-CL" sz="3600" i="1" dirty="0"/>
              <a:t>m</a:t>
            </a:r>
            <a:r>
              <a:rPr lang="es-CL" sz="3600" dirty="0"/>
              <a:t>, producto de la acción </a:t>
            </a:r>
            <a:endParaRPr lang="es-CL" sz="3600" dirty="0" smtClean="0"/>
          </a:p>
          <a:p>
            <a:pPr marL="0" indent="0">
              <a:buNone/>
            </a:pPr>
            <a:r>
              <a:rPr lang="es-CL" sz="3600" dirty="0" smtClean="0"/>
              <a:t>de </a:t>
            </a:r>
            <a:r>
              <a:rPr lang="es-CL" sz="3600" dirty="0"/>
              <a:t>una fuerza variable </a:t>
            </a:r>
            <a:r>
              <a:rPr lang="es-CL" sz="3600" i="1" dirty="0"/>
              <a:t>F</a:t>
            </a:r>
            <a:r>
              <a:rPr lang="es-CL" sz="3600" dirty="0"/>
              <a:t>. </a:t>
            </a:r>
            <a:endParaRPr lang="es-CL" sz="3600" dirty="0" smtClean="0"/>
          </a:p>
          <a:p>
            <a:pPr marL="0" indent="0">
              <a:buNone/>
            </a:pPr>
            <a:r>
              <a:rPr lang="es-CL" sz="3600" dirty="0" smtClean="0"/>
              <a:t>Los </a:t>
            </a:r>
            <a:r>
              <a:rPr lang="es-CL" sz="3600" dirty="0"/>
              <a:t>datos obtenidos se </a:t>
            </a:r>
            <a:endParaRPr lang="es-CL" sz="3600" dirty="0" smtClean="0"/>
          </a:p>
          <a:p>
            <a:pPr marL="0" indent="0">
              <a:buNone/>
            </a:pPr>
            <a:r>
              <a:rPr lang="es-CL" sz="3600" dirty="0" smtClean="0"/>
              <a:t>representaron </a:t>
            </a:r>
            <a:r>
              <a:rPr lang="es-CL" sz="3600" dirty="0"/>
              <a:t>en el </a:t>
            </a:r>
            <a:endParaRPr lang="es-CL" sz="3600" dirty="0" smtClean="0"/>
          </a:p>
          <a:p>
            <a:pPr marL="0" indent="0">
              <a:buNone/>
            </a:pPr>
            <a:r>
              <a:rPr lang="es-CL" sz="3600" dirty="0" smtClean="0"/>
              <a:t>siguiente </a:t>
            </a:r>
            <a:r>
              <a:rPr lang="es-CL" sz="3600" dirty="0"/>
              <a:t>gráfico:</a:t>
            </a:r>
          </a:p>
          <a:p>
            <a:endParaRPr lang="es-CL" sz="3600" dirty="0"/>
          </a:p>
        </p:txBody>
      </p:sp>
      <p:pic>
        <p:nvPicPr>
          <p:cNvPr id="4" name="Imagen 3"/>
          <p:cNvPicPr>
            <a:picLocks noChangeAspect="1"/>
          </p:cNvPicPr>
          <p:nvPr/>
        </p:nvPicPr>
        <p:blipFill>
          <a:blip r:embed="rId2"/>
          <a:stretch>
            <a:fillRect/>
          </a:stretch>
        </p:blipFill>
        <p:spPr>
          <a:xfrm>
            <a:off x="6639454" y="2488178"/>
            <a:ext cx="5552546" cy="4182533"/>
          </a:xfrm>
          <a:prstGeom prst="rect">
            <a:avLst/>
          </a:prstGeom>
        </p:spPr>
      </p:pic>
    </p:spTree>
    <p:extLst>
      <p:ext uri="{BB962C8B-B14F-4D97-AF65-F5344CB8AC3E}">
        <p14:creationId xmlns:p14="http://schemas.microsoft.com/office/powerpoint/2010/main" val="3566105812"/>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ES" dirty="0" smtClean="0"/>
          </a:p>
          <a:p>
            <a:endParaRPr lang="es-ES" dirty="0"/>
          </a:p>
          <a:p>
            <a:endParaRPr lang="es-ES" dirty="0" smtClean="0"/>
          </a:p>
          <a:p>
            <a:endParaRPr lang="es-ES" dirty="0"/>
          </a:p>
          <a:p>
            <a:endParaRPr lang="es-ES" dirty="0" smtClean="0"/>
          </a:p>
          <a:p>
            <a:pPr lvl="7"/>
            <a:r>
              <a:rPr lang="es-ES" dirty="0" smtClean="0"/>
              <a:t>Montoya,. </a:t>
            </a:r>
            <a:endParaRPr lang="es-CL" dirty="0"/>
          </a:p>
        </p:txBody>
      </p:sp>
    </p:spTree>
    <p:extLst>
      <p:ext uri="{BB962C8B-B14F-4D97-AF65-F5344CB8AC3E}">
        <p14:creationId xmlns:p14="http://schemas.microsoft.com/office/powerpoint/2010/main" val="40370946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FF0000"/>
                </a:solidFill>
              </a:rPr>
              <a:t>Modelación matemática</a:t>
            </a:r>
            <a:endParaRPr lang="es-CL" dirty="0">
              <a:solidFill>
                <a:srgbClr val="FF0000"/>
              </a:solidFill>
            </a:endParaRP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911879" y="1905000"/>
                <a:ext cx="8915400" cy="3777622"/>
              </a:xfrm>
            </p:spPr>
            <p:txBody>
              <a:bodyPr>
                <a:normAutofit fontScale="92500" lnSpcReduction="20000"/>
              </a:bodyPr>
              <a:lstStyle/>
              <a:p>
                <a:r>
                  <a:rPr lang="es-CL" dirty="0" smtClean="0"/>
                  <a:t>Para determinar el impulso sobre la pelota, debemos aplicar el segundo principio de Newton. Sabemos que la magnitud de la fuerza aplicada sobre la pelota es</a:t>
                </a:r>
              </a:p>
              <a:p>
                <a14:m>
                  <m:oMath xmlns:m="http://schemas.openxmlformats.org/officeDocument/2006/math">
                    <m:r>
                      <a:rPr lang="es-ES" b="0" i="1" smtClean="0">
                        <a:latin typeface="Cambria Math" panose="02040503050406030204" pitchFamily="18" charset="0"/>
                      </a:rPr>
                      <m:t>𝐹</m:t>
                    </m:r>
                    <m:r>
                      <a:rPr lang="es-ES" b="0" i="1" smtClean="0">
                        <a:latin typeface="Cambria Math" panose="02040503050406030204" pitchFamily="18" charset="0"/>
                      </a:rPr>
                      <m:t>=</m:t>
                    </m:r>
                    <m:r>
                      <a:rPr lang="es-ES" b="0" i="1" smtClean="0">
                        <a:latin typeface="Cambria Math" panose="02040503050406030204" pitchFamily="18" charset="0"/>
                      </a:rPr>
                      <m:t>𝑀</m:t>
                    </m:r>
                    <m:r>
                      <a:rPr lang="es-ES" b="0" i="1" smtClean="0">
                        <a:latin typeface="Cambria Math" panose="02040503050406030204" pitchFamily="18" charset="0"/>
                      </a:rPr>
                      <m:t>∗</m:t>
                    </m:r>
                    <m:r>
                      <a:rPr lang="es-ES" b="0" i="1" smtClean="0">
                        <a:latin typeface="Cambria Math" panose="02040503050406030204" pitchFamily="18" charset="0"/>
                      </a:rPr>
                      <m:t>𝑎</m:t>
                    </m:r>
                  </m:oMath>
                </a14:m>
                <a:endParaRPr lang="es-ES" b="0" dirty="0" smtClean="0"/>
              </a:p>
              <a:p>
                <a14:m>
                  <m:oMath xmlns:m="http://schemas.openxmlformats.org/officeDocument/2006/math">
                    <m:r>
                      <a:rPr lang="es-ES" b="0" i="1" smtClean="0">
                        <a:latin typeface="Cambria Math" panose="02040503050406030204" pitchFamily="18" charset="0"/>
                      </a:rPr>
                      <m:t>𝐹</m:t>
                    </m:r>
                    <m:r>
                      <a:rPr lang="es-ES" b="0" i="1" smtClean="0">
                        <a:latin typeface="Cambria Math" panose="02040503050406030204" pitchFamily="18" charset="0"/>
                      </a:rPr>
                      <m:t>=</m:t>
                    </m:r>
                    <m:r>
                      <a:rPr lang="es-ES" b="0" i="1" smtClean="0">
                        <a:latin typeface="Cambria Math" panose="02040503050406030204" pitchFamily="18" charset="0"/>
                      </a:rPr>
                      <m:t>𝑚</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𝑉</m:t>
                        </m:r>
                      </m:num>
                      <m:den>
                        <m:r>
                          <a:rPr lang="es-ES" b="0" i="1" smtClean="0">
                            <a:latin typeface="Cambria Math" panose="02040503050406030204" pitchFamily="18" charset="0"/>
                          </a:rPr>
                          <m:t>𝑡</m:t>
                        </m:r>
                      </m:den>
                    </m:f>
                  </m:oMath>
                </a14:m>
                <a:endParaRPr lang="es-CL" dirty="0" smtClean="0"/>
              </a:p>
              <a:p>
                <a14:m>
                  <m:oMath xmlns:m="http://schemas.openxmlformats.org/officeDocument/2006/math">
                    <m:r>
                      <a:rPr lang="es-ES" b="0" i="1" smtClean="0">
                        <a:latin typeface="Cambria Math" panose="02040503050406030204" pitchFamily="18" charset="0"/>
                      </a:rPr>
                      <m:t>𝐹</m:t>
                    </m:r>
                    <m:r>
                      <a:rPr lang="es-ES" b="0" i="1" smtClean="0">
                        <a:latin typeface="Cambria Math" panose="02040503050406030204" pitchFamily="18" charset="0"/>
                      </a:rPr>
                      <m:t>=</m:t>
                    </m:r>
                    <m:r>
                      <a:rPr lang="es-ES" b="0" i="1" smtClean="0">
                        <a:latin typeface="Cambria Math" panose="02040503050406030204" pitchFamily="18" charset="0"/>
                      </a:rPr>
                      <m:t>𝑚</m:t>
                    </m:r>
                    <m:r>
                      <a:rPr lang="es-ES" b="0" i="1" smtClean="0">
                        <a:latin typeface="Cambria Math" panose="02040503050406030204" pitchFamily="18" charset="0"/>
                      </a:rPr>
                      <m:t>∗</m:t>
                    </m:r>
                    <m:f>
                      <m:fPr>
                        <m:ctrlPr>
                          <a:rPr lang="es-ES" b="0" i="1" smtClean="0">
                            <a:latin typeface="Cambria Math" panose="02040503050406030204" pitchFamily="18" charset="0"/>
                          </a:rPr>
                        </m:ctrlPr>
                      </m:fPr>
                      <m:num>
                        <m:d>
                          <m:dPr>
                            <m:ctrlPr>
                              <a:rPr lang="es-ES" b="0" i="1" smtClean="0">
                                <a:latin typeface="Cambria Math" panose="02040503050406030204" pitchFamily="18" charset="0"/>
                              </a:rPr>
                            </m:ctrlPr>
                          </m:d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𝑣</m:t>
                                </m:r>
                              </m:e>
                              <m:sub>
                                <m:r>
                                  <a:rPr lang="es-ES" b="0" i="1" smtClean="0">
                                    <a:latin typeface="Cambria Math" panose="02040503050406030204" pitchFamily="18" charset="0"/>
                                  </a:rPr>
                                  <m:t>𝑓</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𝑣</m:t>
                                </m:r>
                              </m:e>
                              <m:sub>
                                <m:r>
                                  <a:rPr lang="es-ES" b="0" i="1" smtClean="0">
                                    <a:latin typeface="Cambria Math" panose="02040503050406030204" pitchFamily="18" charset="0"/>
                                  </a:rPr>
                                  <m:t>𝑜</m:t>
                                </m:r>
                              </m:sub>
                            </m:sSub>
                          </m:e>
                        </m:d>
                      </m:num>
                      <m:den>
                        <m:r>
                          <a:rPr lang="es-ES" b="0" i="1" smtClean="0">
                            <a:latin typeface="Cambria Math" panose="02040503050406030204" pitchFamily="18" charset="0"/>
                          </a:rPr>
                          <m:t>𝑡</m:t>
                        </m:r>
                      </m:den>
                    </m:f>
                  </m:oMath>
                </a14:m>
                <a:endParaRPr lang="es-CL" dirty="0" smtClean="0"/>
              </a:p>
              <a:p>
                <a14:m>
                  <m:oMath xmlns:m="http://schemas.openxmlformats.org/officeDocument/2006/math">
                    <m:r>
                      <a:rPr lang="es-ES" i="1">
                        <a:latin typeface="Cambria Math" panose="02040503050406030204" pitchFamily="18" charset="0"/>
                      </a:rPr>
                      <m:t>𝐹</m:t>
                    </m:r>
                    <m:r>
                      <a:rPr lang="es-ES" b="0" i="1" smtClean="0">
                        <a:latin typeface="Cambria Math" panose="02040503050406030204" pitchFamily="18" charset="0"/>
                      </a:rPr>
                      <m:t>∗</m:t>
                    </m:r>
                    <m:r>
                      <a:rPr lang="es-ES" b="0" i="1" smtClean="0">
                        <a:latin typeface="Cambria Math" panose="02040503050406030204" pitchFamily="18" charset="0"/>
                      </a:rPr>
                      <m:t>𝑡</m:t>
                    </m:r>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𝑓</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𝑜</m:t>
                            </m:r>
                          </m:sub>
                        </m:sSub>
                      </m:e>
                    </m:d>
                  </m:oMath>
                </a14:m>
                <a:endParaRPr lang="es-CL" dirty="0" smtClean="0"/>
              </a:p>
              <a:p>
                <a:r>
                  <a:rPr lang="es-ES" dirty="0" smtClean="0"/>
                  <a:t>I</a:t>
                </a:r>
                <a14:m>
                  <m:oMath xmlns:m="http://schemas.openxmlformats.org/officeDocument/2006/math">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𝑓</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𝑜</m:t>
                            </m:r>
                          </m:sub>
                        </m:sSub>
                      </m:e>
                    </m:d>
                  </m:oMath>
                </a14:m>
                <a:endParaRPr lang="es-CL" dirty="0" smtClean="0"/>
              </a:p>
              <a:p>
                <a:r>
                  <a:rPr lang="es-CL" dirty="0"/>
                  <a:t>De lo anterior podemos inferir que mientras mayor sea la fuerza aplica- da sobre un cuerpo y/o mayor el tiempo de su aplicación, mayor será el impulso entregado a dicho cuerpo.</a:t>
                </a:r>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911879" y="1905000"/>
                <a:ext cx="8915400" cy="3777622"/>
              </a:xfrm>
              <a:blipFill rotWithShape="0">
                <a:blip r:embed="rId2"/>
                <a:stretch>
                  <a:fillRect l="-342" t="-1939"/>
                </a:stretch>
              </a:blipFill>
            </p:spPr>
            <p:txBody>
              <a:bodyPr/>
              <a:lstStyle/>
              <a:p>
                <a:r>
                  <a:rPr lang="es-CL">
                    <a:noFill/>
                  </a:rPr>
                  <a:t> </a:t>
                </a:r>
              </a:p>
            </p:txBody>
          </p:sp>
        </mc:Fallback>
      </mc:AlternateContent>
    </p:spTree>
    <p:extLst>
      <p:ext uri="{BB962C8B-B14F-4D97-AF65-F5344CB8AC3E}">
        <p14:creationId xmlns:p14="http://schemas.microsoft.com/office/powerpoint/2010/main" val="57474889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17192" y="420910"/>
            <a:ext cx="8911687" cy="1055995"/>
          </a:xfrm>
        </p:spPr>
        <p:txBody>
          <a:bodyPr/>
          <a:lstStyle/>
          <a:p>
            <a:r>
              <a:rPr lang="es-ES" dirty="0" smtClean="0">
                <a:solidFill>
                  <a:srgbClr val="FF0000"/>
                </a:solidFill>
              </a:rPr>
              <a:t>Conceptualización. </a:t>
            </a:r>
            <a:endParaRPr lang="es-CL" dirty="0">
              <a:solidFill>
                <a:srgbClr val="FF0000"/>
              </a:solidFill>
            </a:endParaRPr>
          </a:p>
        </p:txBody>
      </p:sp>
      <p:sp>
        <p:nvSpPr>
          <p:cNvPr id="3" name="Marcador de contenido 2"/>
          <p:cNvSpPr>
            <a:spLocks noGrp="1"/>
          </p:cNvSpPr>
          <p:nvPr>
            <p:ph idx="1"/>
          </p:nvPr>
        </p:nvSpPr>
        <p:spPr>
          <a:xfrm>
            <a:off x="2592925" y="2167467"/>
            <a:ext cx="8915400" cy="3777622"/>
          </a:xfrm>
        </p:spPr>
        <p:txBody>
          <a:bodyPr/>
          <a:lstStyle/>
          <a:p>
            <a:r>
              <a:rPr lang="es-ES" dirty="0" smtClean="0"/>
              <a:t>¿Qué resultaría mas fácil detener , en el mismo tiempo, una pelota de futbol que se mueve a 40 km/h o una bicicleta que viaja a la misma rapidez?</a:t>
            </a:r>
          </a:p>
          <a:p>
            <a:endParaRPr lang="es-ES" dirty="0"/>
          </a:p>
          <a:p>
            <a:r>
              <a:rPr lang="es-ES" dirty="0" smtClean="0"/>
              <a:t>¿Qué sucedería si la pelota viaja a 300 Km/h y la bicicleta a 60 km/h?</a:t>
            </a:r>
          </a:p>
          <a:p>
            <a:endParaRPr lang="es-ES" dirty="0"/>
          </a:p>
          <a:p>
            <a:endParaRPr lang="es-CL" dirty="0"/>
          </a:p>
        </p:txBody>
      </p:sp>
    </p:spTree>
    <p:extLst>
      <p:ext uri="{BB962C8B-B14F-4D97-AF65-F5344CB8AC3E}">
        <p14:creationId xmlns:p14="http://schemas.microsoft.com/office/powerpoint/2010/main" val="18455922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3318" y="369276"/>
            <a:ext cx="8911687" cy="1280890"/>
          </a:xfrm>
        </p:spPr>
        <p:txBody>
          <a:bodyPr/>
          <a:lstStyle/>
          <a:p>
            <a:r>
              <a:rPr lang="es-ES" dirty="0" smtClean="0">
                <a:solidFill>
                  <a:srgbClr val="FF0000"/>
                </a:solidFill>
              </a:rPr>
              <a:t>Definición formal del Momentum.</a:t>
            </a:r>
            <a:endParaRPr lang="es-CL" dirty="0">
              <a:solidFill>
                <a:srgbClr val="FF0000"/>
              </a:solidFill>
            </a:endParaRPr>
          </a:p>
        </p:txBody>
      </p:sp>
      <p:sp>
        <p:nvSpPr>
          <p:cNvPr id="3" name="Marcador de contenido 2"/>
          <p:cNvSpPr>
            <a:spLocks noGrp="1"/>
          </p:cNvSpPr>
          <p:nvPr>
            <p:ph idx="1"/>
          </p:nvPr>
        </p:nvSpPr>
        <p:spPr>
          <a:xfrm>
            <a:off x="1624012" y="1794627"/>
            <a:ext cx="8915400" cy="3777622"/>
          </a:xfrm>
        </p:spPr>
        <p:txBody>
          <a:bodyPr/>
          <a:lstStyle/>
          <a:p>
            <a:r>
              <a:rPr lang="es-ES" dirty="0" smtClean="0"/>
              <a:t>Un cuerpo que se encuentra en movimiento tiene asociada una importante magnitud física conocida como “Cantidad de movimiento” o “Momentum”</a:t>
            </a:r>
          </a:p>
          <a:p>
            <a:r>
              <a:rPr lang="es-ES" dirty="0" smtClean="0"/>
              <a:t>El Momentum, depende de la masa del cuerpo y de la velocidad </a:t>
            </a:r>
          </a:p>
          <a:p>
            <a:endParaRPr lang="es-ES" dirty="0"/>
          </a:p>
          <a:p>
            <a:r>
              <a:rPr lang="es-ES" dirty="0" smtClean="0"/>
              <a:t>Mientras </a:t>
            </a:r>
            <a:r>
              <a:rPr lang="es-ES" dirty="0" err="1" smtClean="0"/>
              <a:t>mayaor</a:t>
            </a:r>
            <a:r>
              <a:rPr lang="es-ES" dirty="0" smtClean="0"/>
              <a:t> sea el </a:t>
            </a:r>
            <a:r>
              <a:rPr lang="es-ES" dirty="0" err="1" smtClean="0"/>
              <a:t>monmentum</a:t>
            </a:r>
            <a:r>
              <a:rPr lang="es-ES" dirty="0" smtClean="0"/>
              <a:t> de un cuerpo mas costara </a:t>
            </a:r>
            <a:r>
              <a:rPr lang="es-ES" dirty="0" err="1" smtClean="0"/>
              <a:t>detenerlpo</a:t>
            </a:r>
            <a:r>
              <a:rPr lang="es-ES" dirty="0" smtClean="0"/>
              <a:t>.</a:t>
            </a:r>
          </a:p>
          <a:p>
            <a:endParaRPr lang="es-CL" dirty="0"/>
          </a:p>
        </p:txBody>
      </p:sp>
    </p:spTree>
    <p:extLst>
      <p:ext uri="{BB962C8B-B14F-4D97-AF65-F5344CB8AC3E}">
        <p14:creationId xmlns:p14="http://schemas.microsoft.com/office/powerpoint/2010/main" val="408901055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00000"/>
                </a:solidFill>
              </a:rPr>
              <a:t>Definición matemática del Momentum lineal</a:t>
            </a:r>
            <a:endParaRPr lang="es-CL" dirty="0">
              <a:solidFill>
                <a:srgbClr val="C00000"/>
              </a:solidFill>
            </a:endParaRPr>
          </a:p>
        </p:txBody>
      </p:sp>
      <p:sp>
        <p:nvSpPr>
          <p:cNvPr id="3" name="Marcador de contenido 2"/>
          <p:cNvSpPr>
            <a:spLocks noGrp="1"/>
          </p:cNvSpPr>
          <p:nvPr>
            <p:ph idx="1"/>
          </p:nvPr>
        </p:nvSpPr>
        <p:spPr>
          <a:xfrm>
            <a:off x="1708679" y="1988922"/>
            <a:ext cx="8915400" cy="3777622"/>
          </a:xfrm>
        </p:spPr>
        <p:txBody>
          <a:bodyPr/>
          <a:lstStyle/>
          <a:p>
            <a:r>
              <a:rPr lang="es-ES" dirty="0" smtClean="0"/>
              <a:t>Se define como :</a:t>
            </a:r>
          </a:p>
          <a:p>
            <a:r>
              <a:rPr lang="es-ES" dirty="0" smtClean="0"/>
              <a:t>El Momentum lineal es vectorial , tiene la misma dirección y sentido que el vector velocidad.</a:t>
            </a:r>
          </a:p>
          <a:p>
            <a:endParaRPr lang="es-ES" dirty="0"/>
          </a:p>
          <a:p>
            <a:endParaRPr lang="es-CL" dirty="0"/>
          </a:p>
        </p:txBody>
      </p:sp>
      <p:pic>
        <p:nvPicPr>
          <p:cNvPr id="4" name="Imagen 3"/>
          <p:cNvPicPr>
            <a:picLocks noChangeAspect="1"/>
          </p:cNvPicPr>
          <p:nvPr/>
        </p:nvPicPr>
        <p:blipFill>
          <a:blip r:embed="rId2"/>
          <a:stretch>
            <a:fillRect/>
          </a:stretch>
        </p:blipFill>
        <p:spPr>
          <a:xfrm>
            <a:off x="5544078" y="3599077"/>
            <a:ext cx="3379788" cy="1744133"/>
          </a:xfrm>
          <a:prstGeom prst="rect">
            <a:avLst/>
          </a:prstGeom>
        </p:spPr>
      </p:pic>
    </p:spTree>
    <p:extLst>
      <p:ext uri="{BB962C8B-B14F-4D97-AF65-F5344CB8AC3E}">
        <p14:creationId xmlns:p14="http://schemas.microsoft.com/office/powerpoint/2010/main" val="309260453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002060"/>
                </a:solidFill>
              </a:rPr>
              <a:t>Relación entre el impulso y la cantidad de movimiento.</a:t>
            </a:r>
            <a:endParaRPr lang="es-CL" dirty="0">
              <a:solidFill>
                <a:srgbClr val="002060"/>
              </a:solidFill>
            </a:endParaRP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559992" y="1905000"/>
                <a:ext cx="8915400" cy="4453467"/>
              </a:xfrm>
            </p:spPr>
            <p:txBody>
              <a:bodyPr/>
              <a:lstStyle/>
              <a:p>
                <a:r>
                  <a:rPr lang="es-ES" i="1" dirty="0" smtClean="0">
                    <a:latin typeface="Cambria Math" panose="02040503050406030204" pitchFamily="18" charset="0"/>
                  </a:rPr>
                  <a:t>Ya se había deducido que: </a:t>
                </a:r>
              </a:p>
              <a:p>
                <a14:m>
                  <m:oMath xmlns:m="http://schemas.openxmlformats.org/officeDocument/2006/math">
                    <m:r>
                      <a:rPr lang="es-ES" i="1">
                        <a:latin typeface="Cambria Math" panose="02040503050406030204" pitchFamily="18" charset="0"/>
                      </a:rPr>
                      <m:t>𝐹</m:t>
                    </m:r>
                    <m:r>
                      <a:rPr lang="es-ES" i="1">
                        <a:latin typeface="Cambria Math" panose="02040503050406030204" pitchFamily="18" charset="0"/>
                      </a:rPr>
                      <m:t>=</m:t>
                    </m:r>
                    <m:r>
                      <a:rPr lang="es-ES" i="1">
                        <a:latin typeface="Cambria Math" panose="02040503050406030204" pitchFamily="18" charset="0"/>
                      </a:rPr>
                      <m:t>𝑀</m:t>
                    </m:r>
                    <m:r>
                      <a:rPr lang="es-ES" i="1">
                        <a:latin typeface="Cambria Math" panose="02040503050406030204" pitchFamily="18" charset="0"/>
                      </a:rPr>
                      <m:t>∗</m:t>
                    </m:r>
                    <m:r>
                      <a:rPr lang="es-ES" i="1">
                        <a:latin typeface="Cambria Math" panose="02040503050406030204" pitchFamily="18" charset="0"/>
                      </a:rPr>
                      <m:t>𝑎</m:t>
                    </m:r>
                  </m:oMath>
                </a14:m>
                <a:endParaRPr lang="es-ES" dirty="0"/>
              </a:p>
              <a:p>
                <a14:m>
                  <m:oMath xmlns:m="http://schemas.openxmlformats.org/officeDocument/2006/math">
                    <m:r>
                      <a:rPr lang="es-ES" i="1">
                        <a:latin typeface="Cambria Math" panose="02040503050406030204" pitchFamily="18" charset="0"/>
                      </a:rPr>
                      <m:t>𝐹</m:t>
                    </m:r>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𝑉</m:t>
                        </m:r>
                      </m:num>
                      <m:den>
                        <m:r>
                          <a:rPr lang="es-ES" i="1">
                            <a:latin typeface="Cambria Math" panose="02040503050406030204" pitchFamily="18" charset="0"/>
                          </a:rPr>
                          <m:t>𝑡</m:t>
                        </m:r>
                      </m:den>
                    </m:f>
                  </m:oMath>
                </a14:m>
                <a:endParaRPr lang="es-CL" dirty="0"/>
              </a:p>
              <a:p>
                <a14:m>
                  <m:oMath xmlns:m="http://schemas.openxmlformats.org/officeDocument/2006/math">
                    <m:r>
                      <a:rPr lang="es-ES" i="1">
                        <a:latin typeface="Cambria Math" panose="02040503050406030204" pitchFamily="18" charset="0"/>
                      </a:rPr>
                      <m:t>𝐹</m:t>
                    </m:r>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m:t>
                    </m:r>
                    <m:f>
                      <m:fPr>
                        <m:ctrlPr>
                          <a:rPr lang="es-ES" i="1">
                            <a:latin typeface="Cambria Math" panose="02040503050406030204" pitchFamily="18" charset="0"/>
                          </a:rPr>
                        </m:ctrlPr>
                      </m:fPr>
                      <m:num>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𝑓</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𝑜</m:t>
                                </m:r>
                              </m:sub>
                            </m:sSub>
                          </m:e>
                        </m:d>
                      </m:num>
                      <m:den>
                        <m:r>
                          <a:rPr lang="es-ES" i="1">
                            <a:latin typeface="Cambria Math" panose="02040503050406030204" pitchFamily="18" charset="0"/>
                          </a:rPr>
                          <m:t>𝑡</m:t>
                        </m:r>
                      </m:den>
                    </m:f>
                  </m:oMath>
                </a14:m>
                <a:endParaRPr lang="es-CL" dirty="0"/>
              </a:p>
              <a:p>
                <a14:m>
                  <m:oMath xmlns:m="http://schemas.openxmlformats.org/officeDocument/2006/math">
                    <m:r>
                      <a:rPr lang="es-ES" i="1">
                        <a:latin typeface="Cambria Math" panose="02040503050406030204" pitchFamily="18" charset="0"/>
                      </a:rPr>
                      <m:t>𝐹</m:t>
                    </m:r>
                    <m:r>
                      <a:rPr lang="es-ES" i="1">
                        <a:latin typeface="Cambria Math" panose="02040503050406030204" pitchFamily="18" charset="0"/>
                      </a:rPr>
                      <m:t>∗</m:t>
                    </m:r>
                    <m:r>
                      <a:rPr lang="es-ES" i="1">
                        <a:latin typeface="Cambria Math" panose="02040503050406030204" pitchFamily="18" charset="0"/>
                      </a:rPr>
                      <m:t>𝑡</m:t>
                    </m:r>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𝑓</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𝑜</m:t>
                            </m:r>
                          </m:sub>
                        </m:sSub>
                      </m:e>
                    </m:d>
                  </m:oMath>
                </a14:m>
                <a:endParaRPr lang="es-CL" dirty="0"/>
              </a:p>
              <a:p>
                <a:r>
                  <a:rPr lang="es-ES" dirty="0"/>
                  <a:t>I</a:t>
                </a:r>
                <a14:m>
                  <m:oMath xmlns:m="http://schemas.openxmlformats.org/officeDocument/2006/math">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𝑓</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𝑜</m:t>
                            </m:r>
                          </m:sub>
                        </m:sSub>
                      </m:e>
                    </m:d>
                  </m:oMath>
                </a14:m>
                <a:r>
                  <a:rPr lang="es-CL" dirty="0" smtClean="0"/>
                  <a:t> , de donde:</a:t>
                </a:r>
              </a:p>
              <a:p>
                <a:r>
                  <a:rPr lang="es-ES" dirty="0"/>
                  <a:t>I</a:t>
                </a:r>
                <a14:m>
                  <m:oMath xmlns:m="http://schemas.openxmlformats.org/officeDocument/2006/math">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𝑓</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b="0" i="1" smtClean="0">
                            <a:latin typeface="Cambria Math" panose="02040503050406030204" pitchFamily="18" charset="0"/>
                          </a:rPr>
                          <m:t>𝑚</m:t>
                        </m:r>
                        <m:r>
                          <a:rPr lang="es-ES" b="0" i="1" smtClean="0">
                            <a:latin typeface="Cambria Math" panose="02040503050406030204" pitchFamily="18" charset="0"/>
                          </a:rPr>
                          <m:t>∗</m:t>
                        </m:r>
                        <m:r>
                          <a:rPr lang="es-ES" i="1">
                            <a:latin typeface="Cambria Math" panose="02040503050406030204" pitchFamily="18" charset="0"/>
                          </a:rPr>
                          <m:t>𝑣</m:t>
                        </m:r>
                      </m:e>
                      <m:sub>
                        <m:r>
                          <a:rPr lang="es-ES" i="1">
                            <a:latin typeface="Cambria Math" panose="02040503050406030204" pitchFamily="18" charset="0"/>
                          </a:rPr>
                          <m:t>𝑜</m:t>
                        </m:r>
                      </m:sub>
                    </m:sSub>
                  </m:oMath>
                </a14:m>
                <a:endParaRPr lang="es-CL" dirty="0" smtClean="0"/>
              </a:p>
              <a:p>
                <a:r>
                  <a:rPr lang="es-ES" dirty="0" smtClean="0"/>
                  <a:t>I= </a:t>
                </a:r>
                <a14:m>
                  <m:oMath xmlns:m="http://schemas.openxmlformats.org/officeDocument/2006/math">
                    <m:sSub>
                      <m:sSubPr>
                        <m:ctrlPr>
                          <a:rPr lang="es-ES" i="1">
                            <a:latin typeface="Cambria Math" panose="02040503050406030204" pitchFamily="18" charset="0"/>
                          </a:rPr>
                        </m:ctrlPr>
                      </m:sSubPr>
                      <m:e>
                        <m:r>
                          <a:rPr lang="es-ES" b="0" i="1" smtClean="0">
                            <a:latin typeface="Cambria Math" panose="02040503050406030204" pitchFamily="18" charset="0"/>
                          </a:rPr>
                          <m:t>𝑃</m:t>
                        </m:r>
                      </m:e>
                      <m:sub>
                        <m:r>
                          <a:rPr lang="es-ES" i="1">
                            <a:latin typeface="Cambria Math" panose="02040503050406030204" pitchFamily="18" charset="0"/>
                          </a:rPr>
                          <m:t>𝑓</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b="0" i="1" smtClean="0">
                            <a:latin typeface="Cambria Math" panose="02040503050406030204" pitchFamily="18" charset="0"/>
                          </a:rPr>
                          <m:t>𝑃</m:t>
                        </m:r>
                      </m:e>
                      <m:sub>
                        <m:r>
                          <a:rPr lang="es-ES" i="1">
                            <a:latin typeface="Cambria Math" panose="02040503050406030204" pitchFamily="18" charset="0"/>
                          </a:rPr>
                          <m:t>𝑜</m:t>
                        </m:r>
                      </m:sub>
                    </m:sSub>
                  </m:oMath>
                </a14:m>
                <a:endParaRPr lang="es-CL" dirty="0" smtClean="0"/>
              </a:p>
              <a:p>
                <a14:m>
                  <m:oMath xmlns:m="http://schemas.openxmlformats.org/officeDocument/2006/math">
                    <m:r>
                      <a:rPr lang="es-ES" b="0" i="1" smtClean="0">
                        <a:latin typeface="Cambria Math" panose="02040503050406030204" pitchFamily="18" charset="0"/>
                      </a:rPr>
                      <m:t>𝐼</m:t>
                    </m:r>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oMath>
                </a14:m>
                <a:endParaRPr lang="es-CL" dirty="0" smtClean="0"/>
              </a:p>
              <a:p>
                <a:r>
                  <a:rPr lang="es-ES" dirty="0" smtClean="0"/>
                  <a:t>“El impulso corresponde al cambio de la cantidad de movimiento”</a:t>
                </a:r>
                <a:endParaRPr lang="es-CL" dirty="0" smtClean="0"/>
              </a:p>
              <a:p>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559992" y="1905000"/>
                <a:ext cx="8915400" cy="4453467"/>
              </a:xfrm>
              <a:blipFill rotWithShape="0">
                <a:blip r:embed="rId2"/>
                <a:stretch>
                  <a:fillRect l="-479" t="-959" b="-959"/>
                </a:stretch>
              </a:blipFill>
            </p:spPr>
            <p:txBody>
              <a:bodyPr/>
              <a:lstStyle/>
              <a:p>
                <a:r>
                  <a:rPr lang="es-CL">
                    <a:noFill/>
                  </a:rPr>
                  <a:t> </a:t>
                </a:r>
              </a:p>
            </p:txBody>
          </p:sp>
        </mc:Fallback>
      </mc:AlternateContent>
      <p:pic>
        <p:nvPicPr>
          <p:cNvPr id="9" name="Imagen 8"/>
          <p:cNvPicPr>
            <a:picLocks noChangeAspect="1"/>
          </p:cNvPicPr>
          <p:nvPr/>
        </p:nvPicPr>
        <p:blipFill>
          <a:blip r:embed="rId3"/>
          <a:stretch>
            <a:fillRect/>
          </a:stretch>
        </p:blipFill>
        <p:spPr>
          <a:xfrm>
            <a:off x="6891867" y="1905000"/>
            <a:ext cx="4277253" cy="2779183"/>
          </a:xfrm>
          <a:prstGeom prst="rect">
            <a:avLst/>
          </a:prstGeom>
        </p:spPr>
      </p:pic>
      <p:sp>
        <p:nvSpPr>
          <p:cNvPr id="4" name="CuadroTexto 3"/>
          <p:cNvSpPr txBox="1"/>
          <p:nvPr/>
        </p:nvSpPr>
        <p:spPr>
          <a:xfrm>
            <a:off x="5638800" y="2980266"/>
            <a:ext cx="65" cy="276999"/>
          </a:xfrm>
          <a:prstGeom prst="rect">
            <a:avLst/>
          </a:prstGeom>
          <a:noFill/>
        </p:spPr>
        <p:txBody>
          <a:bodyPr wrap="none" lIns="0" tIns="0" rIns="0" bIns="0" rtlCol="0">
            <a:spAutoFit/>
          </a:bodyPr>
          <a:lstStyle/>
          <a:p>
            <a:endParaRPr lang="es-CL" dirty="0"/>
          </a:p>
        </p:txBody>
      </p:sp>
    </p:spTree>
    <p:extLst>
      <p:ext uri="{BB962C8B-B14F-4D97-AF65-F5344CB8AC3E}">
        <p14:creationId xmlns:p14="http://schemas.microsoft.com/office/powerpoint/2010/main" val="212607140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678</TotalTime>
  <Words>1865</Words>
  <Application>Microsoft Office PowerPoint</Application>
  <PresentationFormat>Panorámica</PresentationFormat>
  <Paragraphs>210</Paragraphs>
  <Slides>41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41</vt:i4>
      </vt:variant>
    </vt:vector>
  </HeadingPairs>
  <TitlesOfParts>
    <vt:vector size="47" baseType="lpstr">
      <vt:lpstr>Arial</vt:lpstr>
      <vt:lpstr>Cambria Math</vt:lpstr>
      <vt:lpstr>Century Gothic</vt:lpstr>
      <vt:lpstr>Times New Roman</vt:lpstr>
      <vt:lpstr>Wingdings 3</vt:lpstr>
      <vt:lpstr>Espiral</vt:lpstr>
      <vt:lpstr>Impulso y cantidad de movimiento.</vt:lpstr>
      <vt:lpstr>Conceptualización. </vt:lpstr>
      <vt:lpstr>¿Qué es el impulso en la mecánica clásica?</vt:lpstr>
      <vt:lpstr>Modelación del impulso</vt:lpstr>
      <vt:lpstr>Modelación matemática</vt:lpstr>
      <vt:lpstr>Conceptualización. </vt:lpstr>
      <vt:lpstr>Definición formal del Momentum.</vt:lpstr>
      <vt:lpstr>Definición matemática del Momentum lineal</vt:lpstr>
      <vt:lpstr>Relación entre el impulso y la cantidad de movimiento.</vt:lpstr>
      <vt:lpstr>Relación entre la cantidad  de movimiento y la fuerza </vt:lpstr>
      <vt:lpstr>Cantidad de movimiento total de un sistema</vt:lpstr>
      <vt:lpstr>Conservación de la cantidad de movimiento</vt:lpstr>
      <vt:lpstr>El juego de billar, la cantidad de movimiento y geometría. .</vt:lpstr>
      <vt:lpstr>Presentación de PowerPoint</vt:lpstr>
      <vt:lpstr>Antes del choque o colisión.</vt:lpstr>
      <vt:lpstr>Durante el choque o colisión.</vt:lpstr>
      <vt:lpstr>Después del choque o colisión. </vt:lpstr>
      <vt:lpstr>Tipos de choques: conservación de la cantidad de movimiento y de la energía</vt:lpstr>
      <vt:lpstr>Problema de aplicación.</vt:lpstr>
      <vt:lpstr>Problema de aplicación.</vt:lpstr>
      <vt:lpstr>Problema de aplicación.</vt:lpstr>
      <vt:lpstr>Aplicación.</vt:lpstr>
      <vt:lpstr>Aplicación.</vt:lpstr>
      <vt:lpstr>Aplicación.</vt:lpstr>
      <vt:lpstr>Aplicación.</vt:lpstr>
      <vt:lpstr>Evaluar.</vt:lpstr>
      <vt:lpstr>Analizar</vt:lpstr>
      <vt:lpstr>Aplicar</vt:lpstr>
      <vt:lpstr>Aplica </vt:lpstr>
      <vt:lpstr>Aplicar</vt:lpstr>
      <vt:lpstr>Aplica </vt:lpstr>
      <vt:lpstr>Evaluar</vt:lpstr>
      <vt:lpstr>Explicar</vt:lpstr>
      <vt:lpstr>Resumen de todo</vt:lpstr>
      <vt:lpstr>Explicar</vt:lpstr>
      <vt:lpstr>Analizar</vt:lpstr>
      <vt:lpstr>Aplicar</vt:lpstr>
      <vt:lpstr>Presentación de PowerPoint</vt:lpstr>
      <vt:lpstr>Evaluar.</vt:lpstr>
      <vt:lpstr>Analizar</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Impulso y cantidad de movimiento.</dc:title>
  <dc:creator>Montoya</dc:creator>
  <cp:lastModifiedBy>Montoya</cp:lastModifiedBy>
  <cp:revision>17</cp:revision>
  <dcterms:created xsi:type="dcterms:W3CDTF">2017-08-22T12:06:33Z</dcterms:created>
  <dcterms:modified xsi:type="dcterms:W3CDTF">2017-11-15T11:50:44Z</dcterms:modified>
</cp:coreProperties>
</file>